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373" r:id="rId2"/>
    <p:sldId id="377" r:id="rId3"/>
    <p:sldId id="374" r:id="rId4"/>
    <p:sldId id="379" r:id="rId5"/>
    <p:sldId id="387" r:id="rId6"/>
    <p:sldId id="388" r:id="rId7"/>
    <p:sldId id="389" r:id="rId8"/>
    <p:sldId id="390" r:id="rId9"/>
    <p:sldId id="391" r:id="rId10"/>
    <p:sldId id="392" r:id="rId11"/>
    <p:sldId id="393" r:id="rId12"/>
    <p:sldId id="394" r:id="rId13"/>
    <p:sldId id="395" r:id="rId14"/>
    <p:sldId id="396" r:id="rId15"/>
    <p:sldId id="397" r:id="rId16"/>
    <p:sldId id="398" r:id="rId17"/>
    <p:sldId id="399" r:id="rId18"/>
    <p:sldId id="400" r:id="rId19"/>
    <p:sldId id="401" r:id="rId20"/>
    <p:sldId id="402" r:id="rId21"/>
    <p:sldId id="403" r:id="rId22"/>
    <p:sldId id="404" r:id="rId23"/>
    <p:sldId id="417" r:id="rId24"/>
    <p:sldId id="405" r:id="rId25"/>
    <p:sldId id="406" r:id="rId26"/>
    <p:sldId id="407" r:id="rId27"/>
    <p:sldId id="409" r:id="rId28"/>
    <p:sldId id="408" r:id="rId29"/>
    <p:sldId id="410" r:id="rId30"/>
    <p:sldId id="411" r:id="rId31"/>
    <p:sldId id="412" r:id="rId32"/>
    <p:sldId id="413" r:id="rId33"/>
    <p:sldId id="414" r:id="rId34"/>
    <p:sldId id="415" r:id="rId35"/>
    <p:sldId id="416" r:id="rId36"/>
    <p:sldId id="376" r:id="rId37"/>
  </p:sldIdLst>
  <p:sldSz cx="9144000" cy="5143500" type="screen16x9"/>
  <p:notesSz cx="7026275" cy="93122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7722"/>
    <a:srgbClr val="B31B1B"/>
    <a:srgbClr val="000000"/>
    <a:srgbClr val="CF4520"/>
    <a:srgbClr val="A20815"/>
    <a:srgbClr val="636463"/>
    <a:srgbClr val="F47A22"/>
    <a:srgbClr val="A21E33"/>
    <a:srgbClr val="FFC627"/>
    <a:srgbClr val="EF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84"/>
    <p:restoredTop sz="96291"/>
  </p:normalViewPr>
  <p:slideViewPr>
    <p:cSldViewPr snapToGrid="0" snapToObjects="1">
      <p:cViewPr varScale="1">
        <p:scale>
          <a:sx n="157" d="100"/>
          <a:sy n="157" d="100"/>
        </p:scale>
        <p:origin x="176" y="368"/>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4719" cy="465614"/>
          </a:xfrm>
          <a:prstGeom prst="rect">
            <a:avLst/>
          </a:prstGeom>
        </p:spPr>
        <p:txBody>
          <a:bodyPr vert="horz" lIns="93360" tIns="46680" rIns="93360" bIns="46680" rtlCol="0"/>
          <a:lstStyle>
            <a:lvl1pPr algn="l">
              <a:defRPr sz="1200"/>
            </a:lvl1pPr>
          </a:lstStyle>
          <a:p>
            <a:endParaRPr lang="en-US"/>
          </a:p>
        </p:txBody>
      </p:sp>
      <p:sp>
        <p:nvSpPr>
          <p:cNvPr id="3" name="Date Placeholder 2"/>
          <p:cNvSpPr>
            <a:spLocks noGrp="1"/>
          </p:cNvSpPr>
          <p:nvPr>
            <p:ph type="dt" sz="quarter" idx="1"/>
          </p:nvPr>
        </p:nvSpPr>
        <p:spPr>
          <a:xfrm>
            <a:off x="3979930" y="0"/>
            <a:ext cx="3044719" cy="465614"/>
          </a:xfrm>
          <a:prstGeom prst="rect">
            <a:avLst/>
          </a:prstGeom>
        </p:spPr>
        <p:txBody>
          <a:bodyPr vert="horz" lIns="93360" tIns="46680" rIns="93360" bIns="46680" rtlCol="0"/>
          <a:lstStyle>
            <a:lvl1pPr algn="r">
              <a:defRPr sz="1200"/>
            </a:lvl1pPr>
          </a:lstStyle>
          <a:p>
            <a:fld id="{9D880E72-C0D1-7B4E-95F7-AA2918E085BC}" type="datetimeFigureOut">
              <a:rPr lang="en-US" smtClean="0"/>
              <a:pPr/>
              <a:t>6/23/21</a:t>
            </a:fld>
            <a:endParaRPr lang="en-US"/>
          </a:p>
        </p:txBody>
      </p:sp>
      <p:sp>
        <p:nvSpPr>
          <p:cNvPr id="4" name="Footer Placeholder 3"/>
          <p:cNvSpPr>
            <a:spLocks noGrp="1"/>
          </p:cNvSpPr>
          <p:nvPr>
            <p:ph type="ftr" sz="quarter" idx="2"/>
          </p:nvPr>
        </p:nvSpPr>
        <p:spPr>
          <a:xfrm>
            <a:off x="0" y="8845045"/>
            <a:ext cx="3044719" cy="465614"/>
          </a:xfrm>
          <a:prstGeom prst="rect">
            <a:avLst/>
          </a:prstGeom>
        </p:spPr>
        <p:txBody>
          <a:bodyPr vert="horz" lIns="93360" tIns="46680" rIns="93360" bIns="46680" rtlCol="0" anchor="b"/>
          <a:lstStyle>
            <a:lvl1pPr algn="l">
              <a:defRPr sz="1200"/>
            </a:lvl1pPr>
          </a:lstStyle>
          <a:p>
            <a:endParaRPr lang="en-US"/>
          </a:p>
        </p:txBody>
      </p:sp>
      <p:sp>
        <p:nvSpPr>
          <p:cNvPr id="5" name="Slide Number Placeholder 4"/>
          <p:cNvSpPr>
            <a:spLocks noGrp="1"/>
          </p:cNvSpPr>
          <p:nvPr>
            <p:ph type="sldNum" sz="quarter" idx="3"/>
          </p:nvPr>
        </p:nvSpPr>
        <p:spPr>
          <a:xfrm>
            <a:off x="3979930" y="8845045"/>
            <a:ext cx="3044719" cy="465614"/>
          </a:xfrm>
          <a:prstGeom prst="rect">
            <a:avLst/>
          </a:prstGeom>
        </p:spPr>
        <p:txBody>
          <a:bodyPr vert="horz" lIns="93360" tIns="46680" rIns="93360" bIns="46680" rtlCol="0" anchor="b"/>
          <a:lstStyle>
            <a:lvl1pPr algn="r">
              <a:defRPr sz="1200"/>
            </a:lvl1pPr>
          </a:lstStyle>
          <a:p>
            <a:fld id="{25FBFBE2-5FC1-6D49-9CB1-BEBD9B36BDD1}" type="slidenum">
              <a:rPr lang="en-US" smtClean="0"/>
              <a:pPr/>
              <a:t>‹#›</a:t>
            </a:fld>
            <a:endParaRPr lang="en-US"/>
          </a:p>
        </p:txBody>
      </p:sp>
    </p:spTree>
    <p:extLst>
      <p:ext uri="{BB962C8B-B14F-4D97-AF65-F5344CB8AC3E}">
        <p14:creationId xmlns:p14="http://schemas.microsoft.com/office/powerpoint/2010/main" val="31587213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4719" cy="465614"/>
          </a:xfrm>
          <a:prstGeom prst="rect">
            <a:avLst/>
          </a:prstGeom>
        </p:spPr>
        <p:txBody>
          <a:bodyPr vert="horz" lIns="93360" tIns="46680" rIns="93360" bIns="46680" rtlCol="0"/>
          <a:lstStyle>
            <a:lvl1pPr algn="l">
              <a:defRPr sz="1200"/>
            </a:lvl1pPr>
          </a:lstStyle>
          <a:p>
            <a:endParaRPr lang="en-US"/>
          </a:p>
        </p:txBody>
      </p:sp>
      <p:sp>
        <p:nvSpPr>
          <p:cNvPr id="3" name="Date Placeholder 2"/>
          <p:cNvSpPr>
            <a:spLocks noGrp="1"/>
          </p:cNvSpPr>
          <p:nvPr>
            <p:ph type="dt" idx="1"/>
          </p:nvPr>
        </p:nvSpPr>
        <p:spPr>
          <a:xfrm>
            <a:off x="3979930" y="0"/>
            <a:ext cx="3044719" cy="465614"/>
          </a:xfrm>
          <a:prstGeom prst="rect">
            <a:avLst/>
          </a:prstGeom>
        </p:spPr>
        <p:txBody>
          <a:bodyPr vert="horz" lIns="93360" tIns="46680" rIns="93360" bIns="46680" rtlCol="0"/>
          <a:lstStyle>
            <a:lvl1pPr algn="r">
              <a:defRPr sz="1200"/>
            </a:lvl1pPr>
          </a:lstStyle>
          <a:p>
            <a:fld id="{835B1ABD-57F1-1B46-A417-3C7D1F2A85D0}" type="datetimeFigureOut">
              <a:rPr lang="en-US" smtClean="0"/>
              <a:pPr/>
              <a:t>6/23/21</a:t>
            </a:fld>
            <a:endParaRPr lang="en-US"/>
          </a:p>
        </p:txBody>
      </p:sp>
      <p:sp>
        <p:nvSpPr>
          <p:cNvPr id="4" name="Slide Image Placeholder 3"/>
          <p:cNvSpPr>
            <a:spLocks noGrp="1" noRot="1" noChangeAspect="1"/>
          </p:cNvSpPr>
          <p:nvPr>
            <p:ph type="sldImg" idx="2"/>
          </p:nvPr>
        </p:nvSpPr>
        <p:spPr>
          <a:xfrm>
            <a:off x="409575" y="698500"/>
            <a:ext cx="6207125" cy="3492500"/>
          </a:xfrm>
          <a:prstGeom prst="rect">
            <a:avLst/>
          </a:prstGeom>
          <a:noFill/>
          <a:ln w="12700">
            <a:solidFill>
              <a:prstClr val="black"/>
            </a:solidFill>
          </a:ln>
        </p:spPr>
        <p:txBody>
          <a:bodyPr vert="horz" lIns="93360" tIns="46680" rIns="93360" bIns="46680" rtlCol="0" anchor="ctr"/>
          <a:lstStyle/>
          <a:p>
            <a:endParaRPr lang="en-US"/>
          </a:p>
        </p:txBody>
      </p:sp>
      <p:sp>
        <p:nvSpPr>
          <p:cNvPr id="5" name="Notes Placeholder 4"/>
          <p:cNvSpPr>
            <a:spLocks noGrp="1"/>
          </p:cNvSpPr>
          <p:nvPr>
            <p:ph type="body" sz="quarter" idx="3"/>
          </p:nvPr>
        </p:nvSpPr>
        <p:spPr>
          <a:xfrm>
            <a:off x="702628" y="4423331"/>
            <a:ext cx="5621020" cy="4190524"/>
          </a:xfrm>
          <a:prstGeom prst="rect">
            <a:avLst/>
          </a:prstGeom>
        </p:spPr>
        <p:txBody>
          <a:bodyPr vert="horz" lIns="93360" tIns="46680" rIns="93360" bIns="4668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5045"/>
            <a:ext cx="3044719" cy="465614"/>
          </a:xfrm>
          <a:prstGeom prst="rect">
            <a:avLst/>
          </a:prstGeom>
        </p:spPr>
        <p:txBody>
          <a:bodyPr vert="horz" lIns="93360" tIns="46680" rIns="93360" bIns="46680" rtlCol="0" anchor="b"/>
          <a:lstStyle>
            <a:lvl1pPr algn="l">
              <a:defRPr sz="1200"/>
            </a:lvl1pPr>
          </a:lstStyle>
          <a:p>
            <a:endParaRPr lang="en-US"/>
          </a:p>
        </p:txBody>
      </p:sp>
      <p:sp>
        <p:nvSpPr>
          <p:cNvPr id="7" name="Slide Number Placeholder 6"/>
          <p:cNvSpPr>
            <a:spLocks noGrp="1"/>
          </p:cNvSpPr>
          <p:nvPr>
            <p:ph type="sldNum" sz="quarter" idx="5"/>
          </p:nvPr>
        </p:nvSpPr>
        <p:spPr>
          <a:xfrm>
            <a:off x="3979930" y="8845045"/>
            <a:ext cx="3044719" cy="465614"/>
          </a:xfrm>
          <a:prstGeom prst="rect">
            <a:avLst/>
          </a:prstGeom>
        </p:spPr>
        <p:txBody>
          <a:bodyPr vert="horz" lIns="93360" tIns="46680" rIns="93360" bIns="46680" rtlCol="0" anchor="b"/>
          <a:lstStyle>
            <a:lvl1pPr algn="r">
              <a:defRPr sz="1200"/>
            </a:lvl1pPr>
          </a:lstStyle>
          <a:p>
            <a:fld id="{33FF746A-9A42-BC49-B5AB-F8339C12B1B4}" type="slidenum">
              <a:rPr lang="en-US" smtClean="0"/>
              <a:pPr/>
              <a:t>‹#›</a:t>
            </a:fld>
            <a:endParaRPr lang="en-US"/>
          </a:p>
        </p:txBody>
      </p:sp>
    </p:spTree>
    <p:extLst>
      <p:ext uri="{BB962C8B-B14F-4D97-AF65-F5344CB8AC3E}">
        <p14:creationId xmlns:p14="http://schemas.microsoft.com/office/powerpoint/2010/main" val="382390979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20815"/>
              </a:solidFill>
            </a:endParaRPr>
          </a:p>
        </p:txBody>
      </p:sp>
      <p:sp>
        <p:nvSpPr>
          <p:cNvPr id="10" name="Title 1"/>
          <p:cNvSpPr>
            <a:spLocks noGrp="1"/>
          </p:cNvSpPr>
          <p:nvPr>
            <p:ph type="ctrTitle" hasCustomPrompt="1"/>
          </p:nvPr>
        </p:nvSpPr>
        <p:spPr>
          <a:xfrm>
            <a:off x="396072" y="1473907"/>
            <a:ext cx="8351856" cy="742436"/>
          </a:xfrm>
        </p:spPr>
        <p:txBody>
          <a:bodyPr lIns="0" bIns="0">
            <a:noAutofit/>
          </a:bodyPr>
          <a:lstStyle>
            <a:lvl1pPr algn="l">
              <a:lnSpc>
                <a:spcPct val="90000"/>
              </a:lnSpc>
              <a:defRPr sz="6600" b="1" baseline="0">
                <a:solidFill>
                  <a:schemeClr val="bg1"/>
                </a:solidFill>
                <a:latin typeface="Arial"/>
                <a:cs typeface="Arial"/>
              </a:defRPr>
            </a:lvl1pPr>
          </a:lstStyle>
          <a:p>
            <a:r>
              <a:rPr lang="en-US" dirty="0"/>
              <a:t>Cover Slide Title</a:t>
            </a:r>
            <a:br>
              <a:rPr lang="en-US" dirty="0"/>
            </a:br>
            <a:endParaRPr lang="en-US" dirty="0"/>
          </a:p>
        </p:txBody>
      </p:sp>
      <p:sp>
        <p:nvSpPr>
          <p:cNvPr id="12" name="Subtitle 2"/>
          <p:cNvSpPr>
            <a:spLocks noGrp="1"/>
          </p:cNvSpPr>
          <p:nvPr>
            <p:ph type="subTitle" idx="1" hasCustomPrompt="1"/>
          </p:nvPr>
        </p:nvSpPr>
        <p:spPr>
          <a:xfrm>
            <a:off x="396072" y="2268408"/>
            <a:ext cx="6400800" cy="662149"/>
          </a:xfrm>
        </p:spPr>
        <p:txBody>
          <a:bodyPr lIns="0" tIns="0" rIns="0" bIns="0">
            <a:normAutofit/>
          </a:bodyPr>
          <a:lstStyle>
            <a:lvl1pPr marL="0" indent="0" algn="l">
              <a:buNone/>
              <a:defRPr sz="24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Secondary Title</a:t>
            </a:r>
          </a:p>
        </p:txBody>
      </p:sp>
      <p:sp>
        <p:nvSpPr>
          <p:cNvPr id="14" name="Content Placeholder 8"/>
          <p:cNvSpPr>
            <a:spLocks noGrp="1"/>
          </p:cNvSpPr>
          <p:nvPr>
            <p:ph sz="quarter" idx="12" hasCustomPrompt="1"/>
          </p:nvPr>
        </p:nvSpPr>
        <p:spPr>
          <a:xfrm>
            <a:off x="396072" y="3311168"/>
            <a:ext cx="5853112" cy="465717"/>
          </a:xfrm>
        </p:spPr>
        <p:txBody>
          <a:bodyPr>
            <a:noAutofit/>
          </a:bodyPr>
          <a:lstStyle>
            <a:lvl1pPr marL="0" indent="0">
              <a:buNone/>
              <a:tabLst/>
              <a:defRPr sz="15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Presenter’s Name</a:t>
            </a:r>
          </a:p>
          <a:p>
            <a:pPr lvl="0"/>
            <a:r>
              <a:rPr lang="en-US" dirty="0"/>
              <a:t>Presenter’s Title</a:t>
            </a:r>
          </a:p>
        </p:txBody>
      </p:sp>
      <p:sp>
        <p:nvSpPr>
          <p:cNvPr id="15" name="Content Placeholder 10"/>
          <p:cNvSpPr>
            <a:spLocks noGrp="1"/>
          </p:cNvSpPr>
          <p:nvPr>
            <p:ph sz="quarter" idx="13" hasCustomPrompt="1"/>
          </p:nvPr>
        </p:nvSpPr>
        <p:spPr>
          <a:xfrm>
            <a:off x="5842000" y="3311247"/>
            <a:ext cx="2905928" cy="465718"/>
          </a:xfrm>
        </p:spPr>
        <p:txBody>
          <a:bodyPr>
            <a:normAutofit/>
          </a:bodyPr>
          <a:lstStyle>
            <a:lvl1pPr marL="0" indent="0" algn="r">
              <a:buNone/>
              <a:defRPr sz="1500" baseline="0">
                <a:solidFill>
                  <a:schemeClr val="bg1"/>
                </a:solidFill>
              </a:defRPr>
            </a:lvl1pPr>
          </a:lstStyle>
          <a:p>
            <a:pPr lvl="0"/>
            <a:r>
              <a:rPr lang="en-US" dirty="0"/>
              <a:t>10.10.15</a:t>
            </a:r>
            <a:br>
              <a:rPr lang="en-US" dirty="0"/>
            </a:br>
            <a:r>
              <a:rPr lang="en-US" dirty="0"/>
              <a:t>Web address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174" y="108813"/>
            <a:ext cx="1950244" cy="854393"/>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523" y="4061843"/>
            <a:ext cx="975360" cy="975360"/>
          </a:xfrm>
          <a:prstGeom prst="rect">
            <a:avLst/>
          </a:prstGeom>
        </p:spPr>
      </p:pic>
    </p:spTree>
    <p:extLst>
      <p:ext uri="{BB962C8B-B14F-4D97-AF65-F5344CB8AC3E}">
        <p14:creationId xmlns:p14="http://schemas.microsoft.com/office/powerpoint/2010/main" val="1385793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23966"/>
            <a:ext cx="8229600" cy="857250"/>
          </a:xfrm>
        </p:spPr>
        <p:txBody>
          <a:bodyPr lIns="0" tIns="0" anchor="t">
            <a:normAutofit/>
          </a:bodyPr>
          <a:lstStyle>
            <a:lvl1pPr algn="l">
              <a:defRPr sz="3600">
                <a:solidFill>
                  <a:srgbClr val="A20815"/>
                </a:solidFill>
                <a:latin typeface="Arial"/>
                <a:cs typeface="Arial"/>
              </a:defRPr>
            </a:lvl1pPr>
          </a:lstStyle>
          <a:p>
            <a:r>
              <a:rPr lang="en-US" dirty="0"/>
              <a:t>Insert Title Here Table Only</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531" b="15757"/>
          <a:stretch/>
        </p:blipFill>
        <p:spPr>
          <a:xfrm>
            <a:off x="365889" y="4442994"/>
            <a:ext cx="3123589" cy="571382"/>
          </a:xfrm>
          <a:prstGeom prst="rect">
            <a:avLst/>
          </a:prstGeom>
        </p:spPr>
      </p:pic>
      <p:sp>
        <p:nvSpPr>
          <p:cNvPr id="6" name="Table Placeholder 8"/>
          <p:cNvSpPr>
            <a:spLocks noGrp="1"/>
          </p:cNvSpPr>
          <p:nvPr>
            <p:ph type="tbl" sz="quarter" idx="24"/>
          </p:nvPr>
        </p:nvSpPr>
        <p:spPr>
          <a:xfrm>
            <a:off x="888614" y="1283355"/>
            <a:ext cx="7480685" cy="3185039"/>
          </a:xfrm>
        </p:spPr>
        <p:txBody>
          <a:bodyPr/>
          <a:lstStyle>
            <a:lvl1pPr marL="0" indent="0">
              <a:buNone/>
              <a:defRPr>
                <a:solidFill>
                  <a:schemeClr val="tx1"/>
                </a:solidFill>
              </a:defRPr>
            </a:lvl1pPr>
          </a:lstStyle>
          <a:p>
            <a:r>
              <a:rPr lang="en-US"/>
              <a:t>Click icon to add table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amp;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23966"/>
            <a:ext cx="8229600" cy="857250"/>
          </a:xfrm>
        </p:spPr>
        <p:txBody>
          <a:bodyPr lIns="0" tIns="0" anchor="t">
            <a:normAutofit/>
          </a:bodyPr>
          <a:lstStyle>
            <a:lvl1pPr algn="l">
              <a:defRPr sz="3600">
                <a:solidFill>
                  <a:srgbClr val="A20815"/>
                </a:solidFill>
                <a:latin typeface="Arial"/>
                <a:cs typeface="Arial"/>
              </a:defRPr>
            </a:lvl1pPr>
          </a:lstStyle>
          <a:p>
            <a:r>
              <a:rPr lang="en-US" dirty="0"/>
              <a:t>Insert Title Here Copy &amp; Chart</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531" b="15757"/>
          <a:stretch/>
        </p:blipFill>
        <p:spPr>
          <a:xfrm>
            <a:off x="365889" y="4442994"/>
            <a:ext cx="3123589" cy="571382"/>
          </a:xfrm>
          <a:prstGeom prst="rect">
            <a:avLst/>
          </a:prstGeom>
        </p:spPr>
      </p:pic>
      <p:sp>
        <p:nvSpPr>
          <p:cNvPr id="5" name="Chart Placeholder 6"/>
          <p:cNvSpPr>
            <a:spLocks noGrp="1"/>
          </p:cNvSpPr>
          <p:nvPr>
            <p:ph type="chart" sz="quarter" idx="23"/>
          </p:nvPr>
        </p:nvSpPr>
        <p:spPr>
          <a:xfrm>
            <a:off x="889000" y="1278061"/>
            <a:ext cx="3555999" cy="3139533"/>
          </a:xfrm>
        </p:spPr>
        <p:txBody>
          <a:bodyPr/>
          <a:lstStyle>
            <a:lvl1pPr marL="0" indent="0">
              <a:buNone/>
              <a:defRPr>
                <a:solidFill>
                  <a:schemeClr val="tx1"/>
                </a:solidFill>
              </a:defRPr>
            </a:lvl1pPr>
          </a:lstStyle>
          <a:p>
            <a:r>
              <a:rPr lang="en-US"/>
              <a:t>Click icon to add chart</a:t>
            </a:r>
            <a:endParaRPr lang="en-US" dirty="0"/>
          </a:p>
        </p:txBody>
      </p:sp>
      <p:sp>
        <p:nvSpPr>
          <p:cNvPr id="7" name="Content Placeholder 3"/>
          <p:cNvSpPr>
            <a:spLocks noGrp="1"/>
          </p:cNvSpPr>
          <p:nvPr>
            <p:ph sz="half" idx="2"/>
          </p:nvPr>
        </p:nvSpPr>
        <p:spPr>
          <a:xfrm>
            <a:off x="4572000" y="1278060"/>
            <a:ext cx="4114800" cy="3139533"/>
          </a:xfrm>
        </p:spPr>
        <p:txBody>
          <a:bodyPr lIns="0" tIns="0" rIns="0" bIns="0">
            <a:noAutofit/>
          </a:bodyPr>
          <a:lstStyle>
            <a:lvl1pPr marL="0" indent="0">
              <a:buFontTx/>
              <a:buNone/>
              <a:defRPr sz="1500" b="1">
                <a:solidFill>
                  <a:schemeClr val="tx1"/>
                </a:solidFill>
                <a:latin typeface="Arial"/>
                <a:cs typeface="Arial"/>
              </a:defRPr>
            </a:lvl1pPr>
            <a:lvl2pPr marL="0" indent="-137160">
              <a:lnSpc>
                <a:spcPct val="120000"/>
              </a:lnSpc>
              <a:buClr>
                <a:srgbClr val="8D8E8D"/>
              </a:buClr>
              <a:buFont typeface="Lucida Grande"/>
              <a:buChar char="-"/>
              <a:defRPr sz="1500" b="0">
                <a:solidFill>
                  <a:schemeClr val="tx1"/>
                </a:solidFill>
                <a:latin typeface="Arial"/>
                <a:cs typeface="Arial"/>
              </a:defRPr>
            </a:lvl2pPr>
            <a:lvl3pPr marL="914400" indent="0">
              <a:buFontTx/>
              <a:buNone/>
              <a:defRPr sz="1500">
                <a:latin typeface="Arial"/>
                <a:cs typeface="Arial"/>
              </a:defRPr>
            </a:lvl3pPr>
            <a:lvl4pPr marL="1371600" indent="0">
              <a:buFontTx/>
              <a:buNone/>
              <a:defRPr sz="1500">
                <a:latin typeface="Arial"/>
                <a:cs typeface="Arial"/>
              </a:defRPr>
            </a:lvl4pPr>
            <a:lvl5pPr marL="1828800" indent="0">
              <a:buFontTx/>
              <a:buNone/>
              <a:defRPr sz="1500">
                <a:latin typeface="Arial"/>
                <a:cs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py &amp;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23966"/>
            <a:ext cx="8229600" cy="857250"/>
          </a:xfrm>
        </p:spPr>
        <p:txBody>
          <a:bodyPr lIns="0" tIns="0" anchor="t">
            <a:normAutofit/>
          </a:bodyPr>
          <a:lstStyle>
            <a:lvl1pPr algn="l">
              <a:defRPr sz="3600">
                <a:solidFill>
                  <a:srgbClr val="A20815"/>
                </a:solidFill>
                <a:latin typeface="Arial"/>
                <a:cs typeface="Arial"/>
              </a:defRPr>
            </a:lvl1pPr>
          </a:lstStyle>
          <a:p>
            <a:r>
              <a:rPr lang="en-US" dirty="0"/>
              <a:t>Insert Title Here Copy Only</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531" b="15757"/>
          <a:stretch/>
        </p:blipFill>
        <p:spPr>
          <a:xfrm>
            <a:off x="365889" y="4442994"/>
            <a:ext cx="3123589" cy="571382"/>
          </a:xfrm>
          <a:prstGeom prst="rect">
            <a:avLst/>
          </a:prstGeom>
        </p:spPr>
      </p:pic>
      <p:sp>
        <p:nvSpPr>
          <p:cNvPr id="5" name="Chart Placeholder 6"/>
          <p:cNvSpPr>
            <a:spLocks noGrp="1"/>
          </p:cNvSpPr>
          <p:nvPr>
            <p:ph type="chart" sz="quarter" idx="23"/>
          </p:nvPr>
        </p:nvSpPr>
        <p:spPr>
          <a:xfrm>
            <a:off x="5130801" y="1278061"/>
            <a:ext cx="3555999" cy="3139533"/>
          </a:xfrm>
        </p:spPr>
        <p:txBody>
          <a:bodyPr/>
          <a:lstStyle>
            <a:lvl1pPr marL="0" indent="0">
              <a:buNone/>
              <a:defRPr>
                <a:solidFill>
                  <a:schemeClr val="tx1"/>
                </a:solidFill>
              </a:defRPr>
            </a:lvl1pPr>
          </a:lstStyle>
          <a:p>
            <a:r>
              <a:rPr lang="en-US"/>
              <a:t>Click icon to add chart</a:t>
            </a:r>
            <a:endParaRPr lang="en-US" dirty="0"/>
          </a:p>
        </p:txBody>
      </p:sp>
      <p:sp>
        <p:nvSpPr>
          <p:cNvPr id="7" name="Content Placeholder 3"/>
          <p:cNvSpPr>
            <a:spLocks noGrp="1"/>
          </p:cNvSpPr>
          <p:nvPr>
            <p:ph sz="half" idx="2"/>
          </p:nvPr>
        </p:nvSpPr>
        <p:spPr>
          <a:xfrm>
            <a:off x="889000" y="1278061"/>
            <a:ext cx="4114800" cy="3139533"/>
          </a:xfrm>
        </p:spPr>
        <p:txBody>
          <a:bodyPr lIns="0" tIns="0" rIns="0" bIns="0">
            <a:noAutofit/>
          </a:bodyPr>
          <a:lstStyle>
            <a:lvl1pPr marL="0" indent="0">
              <a:buFontTx/>
              <a:buNone/>
              <a:defRPr sz="1500" b="1">
                <a:solidFill>
                  <a:schemeClr val="tx1"/>
                </a:solidFill>
                <a:latin typeface="Arial"/>
                <a:cs typeface="Arial"/>
              </a:defRPr>
            </a:lvl1pPr>
            <a:lvl2pPr marL="0" indent="-137160">
              <a:lnSpc>
                <a:spcPct val="120000"/>
              </a:lnSpc>
              <a:buClr>
                <a:srgbClr val="8D8E8D"/>
              </a:buClr>
              <a:buFont typeface="Lucida Grande"/>
              <a:buChar char="-"/>
              <a:defRPr sz="1500" b="0">
                <a:solidFill>
                  <a:schemeClr val="tx1"/>
                </a:solidFill>
                <a:latin typeface="Arial"/>
                <a:cs typeface="Arial"/>
              </a:defRPr>
            </a:lvl2pPr>
            <a:lvl3pPr marL="914400" indent="0">
              <a:buFontTx/>
              <a:buNone/>
              <a:defRPr sz="1500">
                <a:latin typeface="Arial"/>
                <a:cs typeface="Arial"/>
              </a:defRPr>
            </a:lvl3pPr>
            <a:lvl4pPr marL="1371600" indent="0">
              <a:buFontTx/>
              <a:buNone/>
              <a:defRPr sz="1500">
                <a:latin typeface="Arial"/>
                <a:cs typeface="Arial"/>
              </a:defRPr>
            </a:lvl4pPr>
            <a:lvl5pPr marL="1828800" indent="0">
              <a:buFontTx/>
              <a:buNone/>
              <a:defRPr sz="1500">
                <a:latin typeface="Arial"/>
                <a:cs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s">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16931" y="0"/>
            <a:ext cx="4910138" cy="4876800"/>
          </a:xfrm>
          <a:prstGeom prst="rect">
            <a:avLst/>
          </a:prstGeom>
        </p:spPr>
      </p:pic>
    </p:spTree>
    <p:extLst>
      <p:ext uri="{BB962C8B-B14F-4D97-AF65-F5344CB8AC3E}">
        <p14:creationId xmlns:p14="http://schemas.microsoft.com/office/powerpoint/2010/main" val="3164761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1"/>
          <p:cNvSpPr>
            <a:spLocks noGrp="1"/>
          </p:cNvSpPr>
          <p:nvPr>
            <p:ph type="ctrTitle" hasCustomPrompt="1"/>
          </p:nvPr>
        </p:nvSpPr>
        <p:spPr>
          <a:xfrm>
            <a:off x="396072" y="1916358"/>
            <a:ext cx="8351856" cy="742436"/>
          </a:xfrm>
        </p:spPr>
        <p:txBody>
          <a:bodyPr lIns="0" bIns="0">
            <a:noAutofit/>
          </a:bodyPr>
          <a:lstStyle>
            <a:lvl1pPr algn="l">
              <a:lnSpc>
                <a:spcPct val="90000"/>
              </a:lnSpc>
              <a:defRPr sz="6600" b="1" baseline="0">
                <a:solidFill>
                  <a:schemeClr val="bg1"/>
                </a:solidFill>
                <a:latin typeface="Arial"/>
                <a:cs typeface="Arial"/>
              </a:defRPr>
            </a:lvl1pPr>
          </a:lstStyle>
          <a:p>
            <a:r>
              <a:rPr lang="en-US" dirty="0"/>
              <a:t>Section Divider Title</a:t>
            </a:r>
            <a:br>
              <a:rPr lang="en-US" dirty="0"/>
            </a:br>
            <a:endParaRPr lang="en-US" dirty="0"/>
          </a:p>
        </p:txBody>
      </p:sp>
      <p:sp>
        <p:nvSpPr>
          <p:cNvPr id="11" name="Subtitle 2"/>
          <p:cNvSpPr>
            <a:spLocks noGrp="1"/>
          </p:cNvSpPr>
          <p:nvPr>
            <p:ph type="subTitle" idx="1" hasCustomPrompt="1"/>
          </p:nvPr>
        </p:nvSpPr>
        <p:spPr>
          <a:xfrm>
            <a:off x="396072" y="2710859"/>
            <a:ext cx="6400800" cy="662149"/>
          </a:xfrm>
        </p:spPr>
        <p:txBody>
          <a:bodyPr lIns="0" tIns="0" rIns="0" bIns="0">
            <a:normAutofit/>
          </a:bodyPr>
          <a:lstStyle>
            <a:lvl1pPr marL="0" indent="0" algn="l">
              <a:buNone/>
              <a:defRPr sz="24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Secondary Title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174" y="108813"/>
            <a:ext cx="1950244" cy="85439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523" y="4061843"/>
            <a:ext cx="975360" cy="975360"/>
          </a:xfrm>
          <a:prstGeom prst="rect">
            <a:avLst/>
          </a:prstGeom>
        </p:spPr>
      </p:pic>
    </p:spTree>
    <p:extLst>
      <p:ext uri="{BB962C8B-B14F-4D97-AF65-F5344CB8AC3E}">
        <p14:creationId xmlns:p14="http://schemas.microsoft.com/office/powerpoint/2010/main" val="421575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py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23966"/>
            <a:ext cx="8229600" cy="857250"/>
          </a:xfrm>
        </p:spPr>
        <p:txBody>
          <a:bodyPr lIns="0" tIns="0" anchor="t">
            <a:normAutofit/>
          </a:bodyPr>
          <a:lstStyle>
            <a:lvl1pPr algn="l">
              <a:defRPr sz="3600">
                <a:solidFill>
                  <a:srgbClr val="A20815"/>
                </a:solidFill>
                <a:latin typeface="Arial"/>
                <a:cs typeface="Arial"/>
              </a:defRPr>
            </a:lvl1pPr>
          </a:lstStyle>
          <a:p>
            <a:r>
              <a:rPr lang="en-US" dirty="0"/>
              <a:t>Insert Title Here Copy Only</a:t>
            </a:r>
          </a:p>
        </p:txBody>
      </p:sp>
      <p:sp>
        <p:nvSpPr>
          <p:cNvPr id="5" name="Content Placeholder 4"/>
          <p:cNvSpPr>
            <a:spLocks noGrp="1"/>
          </p:cNvSpPr>
          <p:nvPr>
            <p:ph sz="quarter" idx="11" hasCustomPrompt="1"/>
          </p:nvPr>
        </p:nvSpPr>
        <p:spPr>
          <a:xfrm>
            <a:off x="927099" y="1352722"/>
            <a:ext cx="7759701" cy="3090272"/>
          </a:xfrm>
        </p:spPr>
        <p:txBody>
          <a:bodyPr>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tabLst/>
              <a:defRPr sz="1800" b="1" baseline="0">
                <a:solidFill>
                  <a:schemeClr val="tx1"/>
                </a:solidFill>
                <a:latin typeface="Arial"/>
                <a:cs typeface="Arial"/>
              </a:defRPr>
            </a:lvl1pPr>
            <a:lvl2pPr marL="742950" marR="0" indent="-285750" algn="l" defTabSz="914400" rtl="0" eaLnBrk="1" fontAlgn="base" latinLnBrk="0" hangingPunct="1">
              <a:lnSpc>
                <a:spcPct val="100000"/>
              </a:lnSpc>
              <a:spcBef>
                <a:spcPct val="20000"/>
              </a:spcBef>
              <a:spcAft>
                <a:spcPct val="0"/>
              </a:spcAft>
              <a:buClrTx/>
              <a:buSzTx/>
              <a:buFont typeface="Courier New" panose="02070309020205020404" pitchFamily="49" charset="0"/>
              <a:buChar char="o"/>
              <a:tabLst/>
              <a:defRPr sz="1800" b="1">
                <a:solidFill>
                  <a:schemeClr val="tx1"/>
                </a:solidFill>
                <a:latin typeface="Arial"/>
                <a:cs typeface="Arial"/>
              </a:defRPr>
            </a:lvl2pPr>
            <a:lvl3pPr marL="1143000" marR="0" indent="-2286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sz="1800" b="1">
                <a:solidFill>
                  <a:schemeClr val="tx1"/>
                </a:solidFill>
                <a:latin typeface="Arial"/>
                <a:cs typeface="Arial"/>
              </a:defRPr>
            </a:lvl3pPr>
            <a:lvl4pPr marL="0">
              <a:defRPr sz="1500">
                <a:solidFill>
                  <a:srgbClr val="7F7F7F"/>
                </a:solidFill>
                <a:latin typeface="Arial"/>
                <a:cs typeface="Arial"/>
              </a:defRPr>
            </a:lvl4pPr>
            <a:lvl5pPr marL="457200">
              <a:defRPr sz="1500">
                <a:solidFill>
                  <a:srgbClr val="7F7F7F"/>
                </a:solidFill>
                <a:latin typeface="Arial"/>
                <a:cs typeface="Arial"/>
              </a:defRPr>
            </a:lvl5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s-UY" altLang="en-US" sz="3200" b="0" i="0" u="none" strike="noStrike" kern="0" cap="none" spc="0" normalizeH="0" baseline="0" noProof="0" dirty="0" err="1">
                <a:ln>
                  <a:noFill/>
                </a:ln>
                <a:solidFill>
                  <a:srgbClr val="000000"/>
                </a:solidFill>
                <a:effectLst/>
                <a:uLnTx/>
                <a:uFillTx/>
                <a:latin typeface="Arial"/>
                <a:ea typeface="+mn-ea"/>
                <a:cs typeface="Arial"/>
              </a:rPr>
              <a:t>First</a:t>
            </a:r>
            <a:r>
              <a:rPr kumimoji="0" lang="es-UY" altLang="en-US" sz="32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3200" b="0" i="0" u="none" strike="noStrike" kern="0" cap="none" spc="0" normalizeH="0" baseline="0" noProof="0" dirty="0" err="1">
                <a:ln>
                  <a:noFill/>
                </a:ln>
                <a:solidFill>
                  <a:srgbClr val="000000"/>
                </a:solidFill>
                <a:effectLst/>
                <a:uLnTx/>
                <a:uFillTx/>
                <a:latin typeface="Arial"/>
                <a:ea typeface="+mn-ea"/>
                <a:cs typeface="Arial"/>
              </a:rPr>
              <a:t>level</a:t>
            </a:r>
            <a:r>
              <a:rPr kumimoji="0" lang="es-UY" altLang="en-US" sz="32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3200" b="0" i="0" u="none" strike="noStrike" kern="0" cap="none" spc="0" normalizeH="0" baseline="0" noProof="0" dirty="0" err="1">
                <a:ln>
                  <a:noFill/>
                </a:ln>
                <a:solidFill>
                  <a:srgbClr val="000000"/>
                </a:solidFill>
                <a:effectLst/>
                <a:uLnTx/>
                <a:uFillTx/>
                <a:latin typeface="Arial"/>
                <a:ea typeface="+mn-ea"/>
                <a:cs typeface="Arial"/>
              </a:rPr>
              <a:t>copy</a:t>
            </a:r>
            <a:endParaRPr kumimoji="0" lang="es-UY" altLang="en-US" sz="3200" b="0" i="0" u="none" strike="noStrike" kern="0" cap="none" spc="0" normalizeH="0" baseline="0" noProof="0" dirty="0">
              <a:ln>
                <a:noFill/>
              </a:ln>
              <a:solidFill>
                <a:srgbClr val="000000"/>
              </a:solidFill>
              <a:effectLst/>
              <a:uLnTx/>
              <a:uFillTx/>
              <a:latin typeface="Arial"/>
              <a:ea typeface="+mn-ea"/>
              <a:cs typeface="Arial"/>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s-UY" altLang="en-US" sz="2800" b="0" i="0" u="none" strike="noStrike" kern="0" cap="none" spc="0" normalizeH="0" baseline="0" noProof="0" dirty="0" err="1">
                <a:ln>
                  <a:noFill/>
                </a:ln>
                <a:solidFill>
                  <a:srgbClr val="000000"/>
                </a:solidFill>
                <a:effectLst/>
                <a:uLnTx/>
                <a:uFillTx/>
                <a:latin typeface="Arial"/>
                <a:ea typeface="+mn-ea"/>
                <a:cs typeface="Arial"/>
              </a:rPr>
              <a:t>Second</a:t>
            </a:r>
            <a:r>
              <a:rPr kumimoji="0" lang="es-UY" altLang="en-US" sz="28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2800" b="0" i="0" u="none" strike="noStrike" kern="0" cap="none" spc="0" normalizeH="0" baseline="0" noProof="0" dirty="0" err="1">
                <a:ln>
                  <a:noFill/>
                </a:ln>
                <a:solidFill>
                  <a:srgbClr val="000000"/>
                </a:solidFill>
                <a:effectLst/>
                <a:uLnTx/>
                <a:uFillTx/>
                <a:latin typeface="Arial"/>
                <a:ea typeface="+mn-ea"/>
                <a:cs typeface="Arial"/>
              </a:rPr>
              <a:t>level</a:t>
            </a:r>
            <a:r>
              <a:rPr kumimoji="0" lang="es-UY" altLang="en-US" sz="28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2800" b="0" i="0" u="none" strike="noStrike" kern="0" cap="none" spc="0" normalizeH="0" baseline="0" noProof="0" dirty="0" err="1">
                <a:ln>
                  <a:noFill/>
                </a:ln>
                <a:solidFill>
                  <a:srgbClr val="000000"/>
                </a:solidFill>
                <a:effectLst/>
                <a:uLnTx/>
                <a:uFillTx/>
                <a:latin typeface="Arial"/>
                <a:ea typeface="+mn-ea"/>
                <a:cs typeface="Arial"/>
              </a:rPr>
              <a:t>copy</a:t>
            </a:r>
            <a:endParaRPr kumimoji="0" lang="es-UY" altLang="en-US" sz="2800" b="0" i="0" u="none" strike="noStrike" kern="0" cap="none" spc="0" normalizeH="0" baseline="0" noProof="0" dirty="0">
              <a:ln>
                <a:noFill/>
              </a:ln>
              <a:solidFill>
                <a:srgbClr val="000000"/>
              </a:solidFill>
              <a:effectLst/>
              <a:uLnTx/>
              <a:uFillTx/>
              <a:latin typeface="Arial"/>
              <a:ea typeface="+mn-ea"/>
              <a:cs typeface="Arial"/>
            </a:endParaRP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s-UY" altLang="en-US" sz="2400" b="0" i="0" u="none" strike="noStrike" kern="0" cap="none" spc="0" normalizeH="0" baseline="0" noProof="0" dirty="0">
                <a:ln>
                  <a:noFill/>
                </a:ln>
                <a:solidFill>
                  <a:srgbClr val="000000"/>
                </a:solidFill>
                <a:effectLst/>
                <a:uLnTx/>
                <a:uFillTx/>
                <a:latin typeface="Arial"/>
                <a:ea typeface="+mn-ea"/>
                <a:cs typeface="Arial"/>
              </a:rPr>
              <a:t>Third </a:t>
            </a:r>
            <a:r>
              <a:rPr kumimoji="0" lang="es-UY" altLang="en-US" sz="2400" b="0" i="0" u="none" strike="noStrike" kern="0" cap="none" spc="0" normalizeH="0" baseline="0" noProof="0" dirty="0" err="1">
                <a:ln>
                  <a:noFill/>
                </a:ln>
                <a:solidFill>
                  <a:srgbClr val="000000"/>
                </a:solidFill>
                <a:effectLst/>
                <a:uLnTx/>
                <a:uFillTx/>
                <a:latin typeface="Arial"/>
                <a:ea typeface="+mn-ea"/>
                <a:cs typeface="Arial"/>
              </a:rPr>
              <a:t>level</a:t>
            </a:r>
            <a:r>
              <a:rPr kumimoji="0" lang="es-UY" altLang="en-US" sz="24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2400" b="0" i="0" u="none" strike="noStrike" kern="0" cap="none" spc="0" normalizeH="0" baseline="0" noProof="0" dirty="0" err="1">
                <a:ln>
                  <a:noFill/>
                </a:ln>
                <a:solidFill>
                  <a:srgbClr val="000000"/>
                </a:solidFill>
                <a:effectLst/>
                <a:uLnTx/>
                <a:uFillTx/>
                <a:latin typeface="Arial"/>
                <a:ea typeface="+mn-ea"/>
                <a:cs typeface="Arial"/>
              </a:rPr>
              <a:t>copy</a:t>
            </a:r>
            <a:endParaRPr kumimoji="0" lang="es-ES" altLang="en-US" sz="2400" b="0" i="0" u="none" strike="noStrike" kern="0" cap="none" spc="0" normalizeH="0" baseline="0" noProof="0" dirty="0">
              <a:ln>
                <a:noFill/>
              </a:ln>
              <a:solidFill>
                <a:srgbClr val="000000"/>
              </a:solidFill>
              <a:effectLst/>
              <a:uLnTx/>
              <a:uFillTx/>
              <a:latin typeface="Arial"/>
              <a:ea typeface="+mn-ea"/>
              <a:cs typeface="Arial"/>
            </a:endParaRPr>
          </a:p>
          <a:p>
            <a:pPr lvl="0"/>
            <a:endParaRPr lang="en-US" dirty="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531" b="15757"/>
          <a:stretch/>
        </p:blipFill>
        <p:spPr>
          <a:xfrm>
            <a:off x="365889" y="4442994"/>
            <a:ext cx="3123589" cy="571382"/>
          </a:xfrm>
          <a:prstGeom prst="rect">
            <a:avLst/>
          </a:prstGeom>
        </p:spPr>
      </p:pic>
    </p:spTree>
    <p:extLst>
      <p:ext uri="{BB962C8B-B14F-4D97-AF65-F5344CB8AC3E}">
        <p14:creationId xmlns:p14="http://schemas.microsoft.com/office/powerpoint/2010/main" val="2412841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23966"/>
            <a:ext cx="8229600" cy="857250"/>
          </a:xfrm>
        </p:spPr>
        <p:txBody>
          <a:bodyPr lIns="0" tIns="0" anchor="t">
            <a:normAutofit/>
          </a:bodyPr>
          <a:lstStyle>
            <a:lvl1pPr algn="l">
              <a:defRPr sz="3600">
                <a:solidFill>
                  <a:srgbClr val="A20815"/>
                </a:solidFill>
                <a:latin typeface="Arial"/>
                <a:cs typeface="Arial"/>
              </a:defRPr>
            </a:lvl1pPr>
          </a:lstStyle>
          <a:p>
            <a:r>
              <a:rPr lang="en-US" dirty="0"/>
              <a:t>Insert Title Here Image &amp; Copy</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531" b="15757"/>
          <a:stretch/>
        </p:blipFill>
        <p:spPr>
          <a:xfrm>
            <a:off x="365889" y="4442994"/>
            <a:ext cx="3123589" cy="571382"/>
          </a:xfrm>
          <a:prstGeom prst="rect">
            <a:avLst/>
          </a:prstGeom>
        </p:spPr>
      </p:pic>
      <p:sp>
        <p:nvSpPr>
          <p:cNvPr id="6" name="Content Placeholder 6"/>
          <p:cNvSpPr>
            <a:spLocks noGrp="1"/>
          </p:cNvSpPr>
          <p:nvPr>
            <p:ph sz="quarter" idx="15" hasCustomPrompt="1"/>
          </p:nvPr>
        </p:nvSpPr>
        <p:spPr>
          <a:xfrm>
            <a:off x="4533900" y="1270116"/>
            <a:ext cx="3744913" cy="3035105"/>
          </a:xfrm>
        </p:spPr>
        <p:txBody>
          <a:bodyPr>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tabLst/>
              <a:defRPr kumimoji="0" lang="es-UY" altLang="en-US" sz="1800" b="1" i="0" u="none" strike="noStrike" kern="0" cap="none" spc="0" normalizeH="0" baseline="0" noProof="0">
                <a:ln>
                  <a:noFill/>
                </a:ln>
                <a:solidFill>
                  <a:schemeClr val="tx1"/>
                </a:solidFill>
                <a:effectLst/>
                <a:uLnTx/>
                <a:uFillTx/>
                <a:latin typeface="Arial"/>
              </a:defRPr>
            </a:lvl1pPr>
            <a:lvl2pPr marL="742950" marR="0" indent="-285750" algn="l" defTabSz="914400" rtl="0" eaLnBrk="1" fontAlgn="base" latinLnBrk="0" hangingPunct="1">
              <a:lnSpc>
                <a:spcPct val="100000"/>
              </a:lnSpc>
              <a:spcBef>
                <a:spcPct val="20000"/>
              </a:spcBef>
              <a:spcAft>
                <a:spcPct val="0"/>
              </a:spcAft>
              <a:buClrTx/>
              <a:buSzTx/>
              <a:buFont typeface="Courier New" panose="02070309020205020404" pitchFamily="49" charset="0"/>
              <a:buChar char="o"/>
              <a:tabLst/>
              <a:defRPr sz="1800" b="1">
                <a:solidFill>
                  <a:schemeClr val="tx1"/>
                </a:solidFill>
              </a:defRPr>
            </a:lvl2pPr>
            <a:lvl3pPr marL="1143000" marR="0" indent="-2286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sz="1800" b="1">
                <a:solidFill>
                  <a:schemeClr val="tx1"/>
                </a:solidFill>
              </a:defRPr>
            </a:lvl3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s-UY" altLang="en-US" sz="3200" b="0" i="0" u="none" strike="noStrike" kern="0" cap="none" spc="0" normalizeH="0" baseline="0" noProof="0" dirty="0" err="1">
                <a:ln>
                  <a:noFill/>
                </a:ln>
                <a:solidFill>
                  <a:srgbClr val="000000"/>
                </a:solidFill>
                <a:effectLst/>
                <a:uLnTx/>
                <a:uFillTx/>
                <a:latin typeface="Arial"/>
                <a:ea typeface="+mn-ea"/>
                <a:cs typeface="Arial"/>
              </a:rPr>
              <a:t>First</a:t>
            </a:r>
            <a:r>
              <a:rPr kumimoji="0" lang="es-UY" altLang="en-US" sz="32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3200" b="0" i="0" u="none" strike="noStrike" kern="0" cap="none" spc="0" normalizeH="0" baseline="0" noProof="0" dirty="0" err="1">
                <a:ln>
                  <a:noFill/>
                </a:ln>
                <a:solidFill>
                  <a:srgbClr val="000000"/>
                </a:solidFill>
                <a:effectLst/>
                <a:uLnTx/>
                <a:uFillTx/>
                <a:latin typeface="Arial"/>
                <a:ea typeface="+mn-ea"/>
                <a:cs typeface="Arial"/>
              </a:rPr>
              <a:t>level</a:t>
            </a:r>
            <a:r>
              <a:rPr kumimoji="0" lang="es-UY" altLang="en-US" sz="32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3200" b="0" i="0" u="none" strike="noStrike" kern="0" cap="none" spc="0" normalizeH="0" baseline="0" noProof="0" dirty="0" err="1">
                <a:ln>
                  <a:noFill/>
                </a:ln>
                <a:solidFill>
                  <a:srgbClr val="000000"/>
                </a:solidFill>
                <a:effectLst/>
                <a:uLnTx/>
                <a:uFillTx/>
                <a:latin typeface="Arial"/>
                <a:ea typeface="+mn-ea"/>
                <a:cs typeface="Arial"/>
              </a:rPr>
              <a:t>copy</a:t>
            </a:r>
            <a:endParaRPr kumimoji="0" lang="es-UY" altLang="en-US" sz="3200" b="0" i="0" u="none" strike="noStrike" kern="0" cap="none" spc="0" normalizeH="0" baseline="0" noProof="0" dirty="0">
              <a:ln>
                <a:noFill/>
              </a:ln>
              <a:solidFill>
                <a:srgbClr val="000000"/>
              </a:solidFill>
              <a:effectLst/>
              <a:uLnTx/>
              <a:uFillTx/>
              <a:latin typeface="Arial"/>
              <a:ea typeface="+mn-ea"/>
              <a:cs typeface="Arial"/>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s-UY" altLang="en-US" sz="2800" b="0" i="0" u="none" strike="noStrike" kern="0" cap="none" spc="0" normalizeH="0" baseline="0" noProof="0" dirty="0" err="1">
                <a:ln>
                  <a:noFill/>
                </a:ln>
                <a:solidFill>
                  <a:srgbClr val="000000"/>
                </a:solidFill>
                <a:effectLst/>
                <a:uLnTx/>
                <a:uFillTx/>
                <a:latin typeface="Arial"/>
                <a:ea typeface="+mn-ea"/>
                <a:cs typeface="Arial"/>
              </a:rPr>
              <a:t>Second</a:t>
            </a:r>
            <a:r>
              <a:rPr kumimoji="0" lang="es-UY" altLang="en-US" sz="28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2800" b="0" i="0" u="none" strike="noStrike" kern="0" cap="none" spc="0" normalizeH="0" baseline="0" noProof="0" dirty="0" err="1">
                <a:ln>
                  <a:noFill/>
                </a:ln>
                <a:solidFill>
                  <a:srgbClr val="000000"/>
                </a:solidFill>
                <a:effectLst/>
                <a:uLnTx/>
                <a:uFillTx/>
                <a:latin typeface="Arial"/>
                <a:ea typeface="+mn-ea"/>
                <a:cs typeface="Arial"/>
              </a:rPr>
              <a:t>level</a:t>
            </a:r>
            <a:r>
              <a:rPr kumimoji="0" lang="es-UY" altLang="en-US" sz="28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2800" b="0" i="0" u="none" strike="noStrike" kern="0" cap="none" spc="0" normalizeH="0" baseline="0" noProof="0" dirty="0" err="1">
                <a:ln>
                  <a:noFill/>
                </a:ln>
                <a:solidFill>
                  <a:srgbClr val="000000"/>
                </a:solidFill>
                <a:effectLst/>
                <a:uLnTx/>
                <a:uFillTx/>
                <a:latin typeface="Arial"/>
                <a:ea typeface="+mn-ea"/>
                <a:cs typeface="Arial"/>
              </a:rPr>
              <a:t>copy</a:t>
            </a:r>
            <a:endParaRPr kumimoji="0" lang="es-UY" altLang="en-US" sz="2800" b="0" i="0" u="none" strike="noStrike" kern="0" cap="none" spc="0" normalizeH="0" baseline="0" noProof="0" dirty="0">
              <a:ln>
                <a:noFill/>
              </a:ln>
              <a:solidFill>
                <a:srgbClr val="000000"/>
              </a:solidFill>
              <a:effectLst/>
              <a:uLnTx/>
              <a:uFillTx/>
              <a:latin typeface="Arial"/>
              <a:ea typeface="+mn-ea"/>
              <a:cs typeface="Arial"/>
            </a:endParaRP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s-UY" altLang="en-US" sz="2400" b="0" i="0" u="none" strike="noStrike" kern="0" cap="none" spc="0" normalizeH="0" baseline="0" noProof="0" dirty="0">
                <a:ln>
                  <a:noFill/>
                </a:ln>
                <a:solidFill>
                  <a:srgbClr val="000000"/>
                </a:solidFill>
                <a:effectLst/>
                <a:uLnTx/>
                <a:uFillTx/>
                <a:latin typeface="Arial"/>
                <a:ea typeface="+mn-ea"/>
                <a:cs typeface="Arial"/>
              </a:rPr>
              <a:t>Third </a:t>
            </a:r>
            <a:r>
              <a:rPr kumimoji="0" lang="es-UY" altLang="en-US" sz="2400" b="0" i="0" u="none" strike="noStrike" kern="0" cap="none" spc="0" normalizeH="0" baseline="0" noProof="0" dirty="0" err="1">
                <a:ln>
                  <a:noFill/>
                </a:ln>
                <a:solidFill>
                  <a:srgbClr val="000000"/>
                </a:solidFill>
                <a:effectLst/>
                <a:uLnTx/>
                <a:uFillTx/>
                <a:latin typeface="Arial"/>
                <a:ea typeface="+mn-ea"/>
                <a:cs typeface="Arial"/>
              </a:rPr>
              <a:t>level</a:t>
            </a:r>
            <a:r>
              <a:rPr kumimoji="0" lang="es-UY" altLang="en-US" sz="24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2400" b="0" i="0" u="none" strike="noStrike" kern="0" cap="none" spc="0" normalizeH="0" baseline="0" noProof="0" dirty="0" err="1">
                <a:ln>
                  <a:noFill/>
                </a:ln>
                <a:solidFill>
                  <a:srgbClr val="000000"/>
                </a:solidFill>
                <a:effectLst/>
                <a:uLnTx/>
                <a:uFillTx/>
                <a:latin typeface="Arial"/>
                <a:ea typeface="+mn-ea"/>
                <a:cs typeface="Arial"/>
              </a:rPr>
              <a:t>copy</a:t>
            </a:r>
            <a:endParaRPr kumimoji="0" lang="es-ES" altLang="en-US" sz="2400" b="0" i="0" u="none" strike="noStrike" kern="0" cap="none" spc="0" normalizeH="0" baseline="0" noProof="0" dirty="0">
              <a:ln>
                <a:noFill/>
              </a:ln>
              <a:solidFill>
                <a:srgbClr val="000000"/>
              </a:solidFill>
              <a:effectLst/>
              <a:uLnTx/>
              <a:uFillTx/>
              <a:latin typeface="Arial"/>
              <a:ea typeface="+mn-ea"/>
              <a:cs typeface="Arial"/>
            </a:endParaRPr>
          </a:p>
        </p:txBody>
      </p:sp>
      <p:sp>
        <p:nvSpPr>
          <p:cNvPr id="7" name="Picture Placeholder 7"/>
          <p:cNvSpPr>
            <a:spLocks noGrp="1"/>
          </p:cNvSpPr>
          <p:nvPr>
            <p:ph type="pic" sz="quarter" idx="13"/>
          </p:nvPr>
        </p:nvSpPr>
        <p:spPr>
          <a:xfrm>
            <a:off x="862427" y="1270771"/>
            <a:ext cx="3554338" cy="3034529"/>
          </a:xfrm>
          <a:solidFill>
            <a:schemeClr val="bg1">
              <a:lumMod val="50000"/>
            </a:schemeClr>
          </a:solidFill>
        </p:spPr>
        <p:txBody>
          <a:bodyPr/>
          <a:lstStyle>
            <a:lvl1pPr marL="0" indent="0">
              <a:buNone/>
              <a:defRPr/>
            </a:lvl1pPr>
          </a:lstStyle>
          <a:p>
            <a:r>
              <a:rPr lang="en-US"/>
              <a:t>Click icon to add picture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23966"/>
            <a:ext cx="8229600" cy="857250"/>
          </a:xfrm>
        </p:spPr>
        <p:txBody>
          <a:bodyPr lIns="0" tIns="0" anchor="t">
            <a:normAutofit/>
          </a:bodyPr>
          <a:lstStyle>
            <a:lvl1pPr algn="l">
              <a:defRPr sz="3600">
                <a:solidFill>
                  <a:srgbClr val="A20815"/>
                </a:solidFill>
                <a:latin typeface="Arial"/>
                <a:cs typeface="Arial"/>
              </a:defRPr>
            </a:lvl1pPr>
          </a:lstStyle>
          <a:p>
            <a:r>
              <a:rPr lang="en-US" dirty="0"/>
              <a:t>Insert Title Here Double Column</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531" b="15757"/>
          <a:stretch/>
        </p:blipFill>
        <p:spPr>
          <a:xfrm>
            <a:off x="365889" y="4442994"/>
            <a:ext cx="3123589" cy="571382"/>
          </a:xfrm>
          <a:prstGeom prst="rect">
            <a:avLst/>
          </a:prstGeom>
        </p:spPr>
      </p:pic>
      <p:sp>
        <p:nvSpPr>
          <p:cNvPr id="6" name="Content Placeholder 6"/>
          <p:cNvSpPr>
            <a:spLocks noGrp="1"/>
          </p:cNvSpPr>
          <p:nvPr>
            <p:ph sz="quarter" idx="15" hasCustomPrompt="1"/>
          </p:nvPr>
        </p:nvSpPr>
        <p:spPr>
          <a:xfrm>
            <a:off x="4533900" y="1270116"/>
            <a:ext cx="3744913" cy="3035105"/>
          </a:xfrm>
        </p:spPr>
        <p:txBody>
          <a:bodyPr>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tabLst/>
              <a:defRPr kumimoji="0" lang="es-UY" altLang="en-US" sz="1800" b="1" i="0" u="none" strike="noStrike" kern="0" cap="none" spc="0" normalizeH="0" baseline="0" noProof="0">
                <a:ln>
                  <a:noFill/>
                </a:ln>
                <a:solidFill>
                  <a:schemeClr val="tx1"/>
                </a:solidFill>
                <a:effectLst/>
                <a:uLnTx/>
                <a:uFillTx/>
                <a:latin typeface="Arial"/>
              </a:defRPr>
            </a:lvl1pPr>
            <a:lvl2pPr marL="742950" marR="0" indent="-285750" algn="l" defTabSz="914400" rtl="0" eaLnBrk="1" fontAlgn="base" latinLnBrk="0" hangingPunct="1">
              <a:lnSpc>
                <a:spcPct val="100000"/>
              </a:lnSpc>
              <a:spcBef>
                <a:spcPct val="20000"/>
              </a:spcBef>
              <a:spcAft>
                <a:spcPct val="0"/>
              </a:spcAft>
              <a:buClrTx/>
              <a:buSzTx/>
              <a:buFont typeface="Courier New" panose="02070309020205020404" pitchFamily="49" charset="0"/>
              <a:buChar char="o"/>
              <a:tabLst/>
              <a:defRPr sz="1800" b="1">
                <a:solidFill>
                  <a:schemeClr val="tx1"/>
                </a:solidFill>
              </a:defRPr>
            </a:lvl2pPr>
            <a:lvl3pPr marL="1143000" marR="0" indent="-2286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sz="1800" b="1">
                <a:solidFill>
                  <a:schemeClr val="tx1"/>
                </a:solidFill>
              </a:defRPr>
            </a:lvl3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s-UY" altLang="en-US" sz="3200" b="0" i="0" u="none" strike="noStrike" kern="0" cap="none" spc="0" normalizeH="0" baseline="0" noProof="0" dirty="0" err="1">
                <a:ln>
                  <a:noFill/>
                </a:ln>
                <a:solidFill>
                  <a:srgbClr val="000000"/>
                </a:solidFill>
                <a:effectLst/>
                <a:uLnTx/>
                <a:uFillTx/>
                <a:latin typeface="Arial"/>
                <a:ea typeface="+mn-ea"/>
                <a:cs typeface="Arial"/>
              </a:rPr>
              <a:t>First</a:t>
            </a:r>
            <a:r>
              <a:rPr kumimoji="0" lang="es-UY" altLang="en-US" sz="32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3200" b="0" i="0" u="none" strike="noStrike" kern="0" cap="none" spc="0" normalizeH="0" baseline="0" noProof="0" dirty="0" err="1">
                <a:ln>
                  <a:noFill/>
                </a:ln>
                <a:solidFill>
                  <a:srgbClr val="000000"/>
                </a:solidFill>
                <a:effectLst/>
                <a:uLnTx/>
                <a:uFillTx/>
                <a:latin typeface="Arial"/>
                <a:ea typeface="+mn-ea"/>
                <a:cs typeface="Arial"/>
              </a:rPr>
              <a:t>level</a:t>
            </a:r>
            <a:r>
              <a:rPr kumimoji="0" lang="es-UY" altLang="en-US" sz="32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3200" b="0" i="0" u="none" strike="noStrike" kern="0" cap="none" spc="0" normalizeH="0" baseline="0" noProof="0" dirty="0" err="1">
                <a:ln>
                  <a:noFill/>
                </a:ln>
                <a:solidFill>
                  <a:srgbClr val="000000"/>
                </a:solidFill>
                <a:effectLst/>
                <a:uLnTx/>
                <a:uFillTx/>
                <a:latin typeface="Arial"/>
                <a:ea typeface="+mn-ea"/>
                <a:cs typeface="Arial"/>
              </a:rPr>
              <a:t>copy</a:t>
            </a:r>
            <a:endParaRPr kumimoji="0" lang="es-UY" altLang="en-US" sz="3200" b="0" i="0" u="none" strike="noStrike" kern="0" cap="none" spc="0" normalizeH="0" baseline="0" noProof="0" dirty="0">
              <a:ln>
                <a:noFill/>
              </a:ln>
              <a:solidFill>
                <a:srgbClr val="000000"/>
              </a:solidFill>
              <a:effectLst/>
              <a:uLnTx/>
              <a:uFillTx/>
              <a:latin typeface="Arial"/>
              <a:ea typeface="+mn-ea"/>
              <a:cs typeface="Arial"/>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s-UY" altLang="en-US" sz="2800" b="0" i="0" u="none" strike="noStrike" kern="0" cap="none" spc="0" normalizeH="0" baseline="0" noProof="0" dirty="0" err="1">
                <a:ln>
                  <a:noFill/>
                </a:ln>
                <a:solidFill>
                  <a:srgbClr val="000000"/>
                </a:solidFill>
                <a:effectLst/>
                <a:uLnTx/>
                <a:uFillTx/>
                <a:latin typeface="Arial"/>
                <a:ea typeface="+mn-ea"/>
                <a:cs typeface="Arial"/>
              </a:rPr>
              <a:t>Second</a:t>
            </a:r>
            <a:r>
              <a:rPr kumimoji="0" lang="es-UY" altLang="en-US" sz="28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2800" b="0" i="0" u="none" strike="noStrike" kern="0" cap="none" spc="0" normalizeH="0" baseline="0" noProof="0" dirty="0" err="1">
                <a:ln>
                  <a:noFill/>
                </a:ln>
                <a:solidFill>
                  <a:srgbClr val="000000"/>
                </a:solidFill>
                <a:effectLst/>
                <a:uLnTx/>
                <a:uFillTx/>
                <a:latin typeface="Arial"/>
                <a:ea typeface="+mn-ea"/>
                <a:cs typeface="Arial"/>
              </a:rPr>
              <a:t>level</a:t>
            </a:r>
            <a:r>
              <a:rPr kumimoji="0" lang="es-UY" altLang="en-US" sz="28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2800" b="0" i="0" u="none" strike="noStrike" kern="0" cap="none" spc="0" normalizeH="0" baseline="0" noProof="0" dirty="0" err="1">
                <a:ln>
                  <a:noFill/>
                </a:ln>
                <a:solidFill>
                  <a:srgbClr val="000000"/>
                </a:solidFill>
                <a:effectLst/>
                <a:uLnTx/>
                <a:uFillTx/>
                <a:latin typeface="Arial"/>
                <a:ea typeface="+mn-ea"/>
                <a:cs typeface="Arial"/>
              </a:rPr>
              <a:t>copy</a:t>
            </a:r>
            <a:endParaRPr kumimoji="0" lang="es-UY" altLang="en-US" sz="2800" b="0" i="0" u="none" strike="noStrike" kern="0" cap="none" spc="0" normalizeH="0" baseline="0" noProof="0" dirty="0">
              <a:ln>
                <a:noFill/>
              </a:ln>
              <a:solidFill>
                <a:srgbClr val="000000"/>
              </a:solidFill>
              <a:effectLst/>
              <a:uLnTx/>
              <a:uFillTx/>
              <a:latin typeface="Arial"/>
              <a:ea typeface="+mn-ea"/>
              <a:cs typeface="Arial"/>
            </a:endParaRP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s-UY" altLang="en-US" sz="2400" b="0" i="0" u="none" strike="noStrike" kern="0" cap="none" spc="0" normalizeH="0" baseline="0" noProof="0" dirty="0">
                <a:ln>
                  <a:noFill/>
                </a:ln>
                <a:solidFill>
                  <a:srgbClr val="000000"/>
                </a:solidFill>
                <a:effectLst/>
                <a:uLnTx/>
                <a:uFillTx/>
                <a:latin typeface="Arial"/>
                <a:ea typeface="+mn-ea"/>
                <a:cs typeface="Arial"/>
              </a:rPr>
              <a:t>Third </a:t>
            </a:r>
            <a:r>
              <a:rPr kumimoji="0" lang="es-UY" altLang="en-US" sz="2400" b="0" i="0" u="none" strike="noStrike" kern="0" cap="none" spc="0" normalizeH="0" baseline="0" noProof="0" dirty="0" err="1">
                <a:ln>
                  <a:noFill/>
                </a:ln>
                <a:solidFill>
                  <a:srgbClr val="000000"/>
                </a:solidFill>
                <a:effectLst/>
                <a:uLnTx/>
                <a:uFillTx/>
                <a:latin typeface="Arial"/>
                <a:ea typeface="+mn-ea"/>
                <a:cs typeface="Arial"/>
              </a:rPr>
              <a:t>level</a:t>
            </a:r>
            <a:r>
              <a:rPr kumimoji="0" lang="es-UY" altLang="en-US" sz="24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2400" b="0" i="0" u="none" strike="noStrike" kern="0" cap="none" spc="0" normalizeH="0" baseline="0" noProof="0" dirty="0" err="1">
                <a:ln>
                  <a:noFill/>
                </a:ln>
                <a:solidFill>
                  <a:srgbClr val="000000"/>
                </a:solidFill>
                <a:effectLst/>
                <a:uLnTx/>
                <a:uFillTx/>
                <a:latin typeface="Arial"/>
                <a:ea typeface="+mn-ea"/>
                <a:cs typeface="Arial"/>
              </a:rPr>
              <a:t>copy</a:t>
            </a:r>
            <a:endParaRPr kumimoji="0" lang="es-ES" altLang="en-US" sz="2400" b="0" i="0" u="none" strike="noStrike" kern="0" cap="none" spc="0" normalizeH="0" baseline="0" noProof="0" dirty="0">
              <a:ln>
                <a:noFill/>
              </a:ln>
              <a:solidFill>
                <a:srgbClr val="000000"/>
              </a:solidFill>
              <a:effectLst/>
              <a:uLnTx/>
              <a:uFillTx/>
              <a:latin typeface="Arial"/>
              <a:ea typeface="+mn-ea"/>
              <a:cs typeface="Arial"/>
            </a:endParaRPr>
          </a:p>
        </p:txBody>
      </p:sp>
      <p:sp>
        <p:nvSpPr>
          <p:cNvPr id="8" name="Content Placeholder 6"/>
          <p:cNvSpPr>
            <a:spLocks noGrp="1"/>
          </p:cNvSpPr>
          <p:nvPr>
            <p:ph sz="quarter" idx="16" hasCustomPrompt="1"/>
          </p:nvPr>
        </p:nvSpPr>
        <p:spPr>
          <a:xfrm>
            <a:off x="671852" y="1294552"/>
            <a:ext cx="3744913" cy="3035105"/>
          </a:xfrm>
        </p:spPr>
        <p:txBody>
          <a:bodyPr>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tabLst/>
              <a:defRPr kumimoji="0" lang="es-UY" altLang="en-US" sz="1800" b="1" i="0" u="none" strike="noStrike" kern="0" cap="none" spc="0" normalizeH="0" baseline="0" noProof="0">
                <a:ln>
                  <a:noFill/>
                </a:ln>
                <a:solidFill>
                  <a:schemeClr val="tx1"/>
                </a:solidFill>
                <a:effectLst/>
                <a:uLnTx/>
                <a:uFillTx/>
                <a:latin typeface="Arial"/>
              </a:defRPr>
            </a:lvl1pPr>
            <a:lvl2pPr marL="742950" marR="0" indent="-285750" algn="l" defTabSz="914400" rtl="0" eaLnBrk="1" fontAlgn="base" latinLnBrk="0" hangingPunct="1">
              <a:lnSpc>
                <a:spcPct val="100000"/>
              </a:lnSpc>
              <a:spcBef>
                <a:spcPct val="20000"/>
              </a:spcBef>
              <a:spcAft>
                <a:spcPct val="0"/>
              </a:spcAft>
              <a:buClrTx/>
              <a:buSzTx/>
              <a:buFont typeface="Courier New" panose="02070309020205020404" pitchFamily="49" charset="0"/>
              <a:buChar char="o"/>
              <a:tabLst/>
              <a:defRPr sz="1800" b="1">
                <a:solidFill>
                  <a:schemeClr val="tx1"/>
                </a:solidFill>
              </a:defRPr>
            </a:lvl2pPr>
            <a:lvl3pPr marL="1143000" marR="0" indent="-2286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sz="1800" b="1">
                <a:solidFill>
                  <a:schemeClr val="tx1"/>
                </a:solidFill>
              </a:defRPr>
            </a:lvl3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s-UY" altLang="en-US" sz="3200" b="0" i="0" u="none" strike="noStrike" kern="0" cap="none" spc="0" normalizeH="0" baseline="0" noProof="0" dirty="0" err="1">
                <a:ln>
                  <a:noFill/>
                </a:ln>
                <a:solidFill>
                  <a:srgbClr val="000000"/>
                </a:solidFill>
                <a:effectLst/>
                <a:uLnTx/>
                <a:uFillTx/>
                <a:latin typeface="Arial"/>
                <a:ea typeface="+mn-ea"/>
                <a:cs typeface="Arial"/>
              </a:rPr>
              <a:t>First</a:t>
            </a:r>
            <a:r>
              <a:rPr kumimoji="0" lang="es-UY" altLang="en-US" sz="32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3200" b="0" i="0" u="none" strike="noStrike" kern="0" cap="none" spc="0" normalizeH="0" baseline="0" noProof="0" dirty="0" err="1">
                <a:ln>
                  <a:noFill/>
                </a:ln>
                <a:solidFill>
                  <a:srgbClr val="000000"/>
                </a:solidFill>
                <a:effectLst/>
                <a:uLnTx/>
                <a:uFillTx/>
                <a:latin typeface="Arial"/>
                <a:ea typeface="+mn-ea"/>
                <a:cs typeface="Arial"/>
              </a:rPr>
              <a:t>level</a:t>
            </a:r>
            <a:r>
              <a:rPr kumimoji="0" lang="es-UY" altLang="en-US" sz="32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3200" b="0" i="0" u="none" strike="noStrike" kern="0" cap="none" spc="0" normalizeH="0" baseline="0" noProof="0" dirty="0" err="1">
                <a:ln>
                  <a:noFill/>
                </a:ln>
                <a:solidFill>
                  <a:srgbClr val="000000"/>
                </a:solidFill>
                <a:effectLst/>
                <a:uLnTx/>
                <a:uFillTx/>
                <a:latin typeface="Arial"/>
                <a:ea typeface="+mn-ea"/>
                <a:cs typeface="Arial"/>
              </a:rPr>
              <a:t>copy</a:t>
            </a:r>
            <a:endParaRPr kumimoji="0" lang="es-UY" altLang="en-US" sz="3200" b="0" i="0" u="none" strike="noStrike" kern="0" cap="none" spc="0" normalizeH="0" baseline="0" noProof="0" dirty="0">
              <a:ln>
                <a:noFill/>
              </a:ln>
              <a:solidFill>
                <a:srgbClr val="000000"/>
              </a:solidFill>
              <a:effectLst/>
              <a:uLnTx/>
              <a:uFillTx/>
              <a:latin typeface="Arial"/>
              <a:ea typeface="+mn-ea"/>
              <a:cs typeface="Arial"/>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s-UY" altLang="en-US" sz="2800" b="0" i="0" u="none" strike="noStrike" kern="0" cap="none" spc="0" normalizeH="0" baseline="0" noProof="0" dirty="0" err="1">
                <a:ln>
                  <a:noFill/>
                </a:ln>
                <a:solidFill>
                  <a:srgbClr val="000000"/>
                </a:solidFill>
                <a:effectLst/>
                <a:uLnTx/>
                <a:uFillTx/>
                <a:latin typeface="Arial"/>
                <a:ea typeface="+mn-ea"/>
                <a:cs typeface="Arial"/>
              </a:rPr>
              <a:t>Second</a:t>
            </a:r>
            <a:r>
              <a:rPr kumimoji="0" lang="es-UY" altLang="en-US" sz="28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2800" b="0" i="0" u="none" strike="noStrike" kern="0" cap="none" spc="0" normalizeH="0" baseline="0" noProof="0" dirty="0" err="1">
                <a:ln>
                  <a:noFill/>
                </a:ln>
                <a:solidFill>
                  <a:srgbClr val="000000"/>
                </a:solidFill>
                <a:effectLst/>
                <a:uLnTx/>
                <a:uFillTx/>
                <a:latin typeface="Arial"/>
                <a:ea typeface="+mn-ea"/>
                <a:cs typeface="Arial"/>
              </a:rPr>
              <a:t>level</a:t>
            </a:r>
            <a:r>
              <a:rPr kumimoji="0" lang="es-UY" altLang="en-US" sz="28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2800" b="0" i="0" u="none" strike="noStrike" kern="0" cap="none" spc="0" normalizeH="0" baseline="0" noProof="0" dirty="0" err="1">
                <a:ln>
                  <a:noFill/>
                </a:ln>
                <a:solidFill>
                  <a:srgbClr val="000000"/>
                </a:solidFill>
                <a:effectLst/>
                <a:uLnTx/>
                <a:uFillTx/>
                <a:latin typeface="Arial"/>
                <a:ea typeface="+mn-ea"/>
                <a:cs typeface="Arial"/>
              </a:rPr>
              <a:t>copy</a:t>
            </a:r>
            <a:endParaRPr kumimoji="0" lang="es-UY" altLang="en-US" sz="2800" b="0" i="0" u="none" strike="noStrike" kern="0" cap="none" spc="0" normalizeH="0" baseline="0" noProof="0" dirty="0">
              <a:ln>
                <a:noFill/>
              </a:ln>
              <a:solidFill>
                <a:srgbClr val="000000"/>
              </a:solidFill>
              <a:effectLst/>
              <a:uLnTx/>
              <a:uFillTx/>
              <a:latin typeface="Arial"/>
              <a:ea typeface="+mn-ea"/>
              <a:cs typeface="Arial"/>
            </a:endParaRP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s-UY" altLang="en-US" sz="2400" b="0" i="0" u="none" strike="noStrike" kern="0" cap="none" spc="0" normalizeH="0" baseline="0" noProof="0" dirty="0">
                <a:ln>
                  <a:noFill/>
                </a:ln>
                <a:solidFill>
                  <a:srgbClr val="000000"/>
                </a:solidFill>
                <a:effectLst/>
                <a:uLnTx/>
                <a:uFillTx/>
                <a:latin typeface="Arial"/>
                <a:ea typeface="+mn-ea"/>
                <a:cs typeface="Arial"/>
              </a:rPr>
              <a:t>Third </a:t>
            </a:r>
            <a:r>
              <a:rPr kumimoji="0" lang="es-UY" altLang="en-US" sz="2400" b="0" i="0" u="none" strike="noStrike" kern="0" cap="none" spc="0" normalizeH="0" baseline="0" noProof="0" dirty="0" err="1">
                <a:ln>
                  <a:noFill/>
                </a:ln>
                <a:solidFill>
                  <a:srgbClr val="000000"/>
                </a:solidFill>
                <a:effectLst/>
                <a:uLnTx/>
                <a:uFillTx/>
                <a:latin typeface="Arial"/>
                <a:ea typeface="+mn-ea"/>
                <a:cs typeface="Arial"/>
              </a:rPr>
              <a:t>level</a:t>
            </a:r>
            <a:r>
              <a:rPr kumimoji="0" lang="es-UY" altLang="en-US" sz="24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2400" b="0" i="0" u="none" strike="noStrike" kern="0" cap="none" spc="0" normalizeH="0" baseline="0" noProof="0" dirty="0" err="1">
                <a:ln>
                  <a:noFill/>
                </a:ln>
                <a:solidFill>
                  <a:srgbClr val="000000"/>
                </a:solidFill>
                <a:effectLst/>
                <a:uLnTx/>
                <a:uFillTx/>
                <a:latin typeface="Arial"/>
                <a:ea typeface="+mn-ea"/>
                <a:cs typeface="Arial"/>
              </a:rPr>
              <a:t>copy</a:t>
            </a:r>
            <a:endParaRPr kumimoji="0" lang="es-ES" altLang="en-US" sz="2400" b="0" i="0" u="none" strike="noStrike" kern="0" cap="none" spc="0" normalizeH="0" baseline="0" noProof="0" dirty="0">
              <a:ln>
                <a:noFill/>
              </a:ln>
              <a:solidFill>
                <a:srgbClr val="000000"/>
              </a:solidFill>
              <a:effectLst/>
              <a:uLnTx/>
              <a:uFillTx/>
              <a:latin typeface="Arial"/>
              <a:ea typeface="+mn-ea"/>
              <a:cs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s &amp; Copy 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23966"/>
            <a:ext cx="8229600" cy="857250"/>
          </a:xfrm>
        </p:spPr>
        <p:txBody>
          <a:bodyPr lIns="0" tIns="0" anchor="t">
            <a:normAutofit/>
          </a:bodyPr>
          <a:lstStyle>
            <a:lvl1pPr algn="l">
              <a:defRPr sz="3600">
                <a:solidFill>
                  <a:srgbClr val="A20815"/>
                </a:solidFill>
                <a:latin typeface="Arial"/>
                <a:cs typeface="Arial"/>
              </a:defRPr>
            </a:lvl1pPr>
          </a:lstStyle>
          <a:p>
            <a:r>
              <a:rPr lang="en-US" dirty="0"/>
              <a:t>Insert Title Here Images &amp; Copy </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531" b="15757"/>
          <a:stretch/>
        </p:blipFill>
        <p:spPr>
          <a:xfrm>
            <a:off x="365889" y="4442994"/>
            <a:ext cx="3123589" cy="571382"/>
          </a:xfrm>
          <a:prstGeom prst="rect">
            <a:avLst/>
          </a:prstGeom>
        </p:spPr>
      </p:pic>
      <p:sp>
        <p:nvSpPr>
          <p:cNvPr id="7" name="Picture Placeholder 9"/>
          <p:cNvSpPr>
            <a:spLocks noGrp="1"/>
          </p:cNvSpPr>
          <p:nvPr>
            <p:ph type="pic" sz="quarter" idx="16"/>
          </p:nvPr>
        </p:nvSpPr>
        <p:spPr>
          <a:xfrm>
            <a:off x="888615" y="1290639"/>
            <a:ext cx="2177520" cy="1707543"/>
          </a:xfrm>
          <a:solidFill>
            <a:schemeClr val="tx1">
              <a:lumMod val="50000"/>
              <a:lumOff val="50000"/>
            </a:schemeClr>
          </a:solidFill>
        </p:spPr>
        <p:txBody>
          <a:bodyPr>
            <a:normAutofit/>
          </a:bodyPr>
          <a:lstStyle>
            <a:lvl1pPr marL="0" indent="0">
              <a:buNone/>
              <a:defRPr sz="1800">
                <a:solidFill>
                  <a:schemeClr val="tx1"/>
                </a:solidFill>
              </a:defRPr>
            </a:lvl1pPr>
          </a:lstStyle>
          <a:p>
            <a:r>
              <a:rPr lang="en-US"/>
              <a:t>Click icon to add picture</a:t>
            </a:r>
            <a:endParaRPr lang="en-US" dirty="0"/>
          </a:p>
        </p:txBody>
      </p:sp>
      <p:sp>
        <p:nvSpPr>
          <p:cNvPr id="9" name="Picture Placeholder 9"/>
          <p:cNvSpPr>
            <a:spLocks noGrp="1"/>
          </p:cNvSpPr>
          <p:nvPr>
            <p:ph type="pic" sz="quarter" idx="18"/>
          </p:nvPr>
        </p:nvSpPr>
        <p:spPr>
          <a:xfrm>
            <a:off x="3500629" y="1290639"/>
            <a:ext cx="2177520" cy="1707543"/>
          </a:xfrm>
          <a:solidFill>
            <a:schemeClr val="tx1">
              <a:lumMod val="50000"/>
              <a:lumOff val="50000"/>
            </a:schemeClr>
          </a:solidFill>
        </p:spPr>
        <p:txBody>
          <a:bodyPr>
            <a:normAutofit/>
          </a:bodyPr>
          <a:lstStyle>
            <a:lvl1pPr marL="0" indent="0">
              <a:buNone/>
              <a:defRPr sz="1800">
                <a:solidFill>
                  <a:schemeClr val="tx1"/>
                </a:solidFill>
              </a:defRPr>
            </a:lvl1pPr>
          </a:lstStyle>
          <a:p>
            <a:r>
              <a:rPr lang="en-US"/>
              <a:t>Click icon to add picture</a:t>
            </a:r>
            <a:endParaRPr lang="en-US" dirty="0"/>
          </a:p>
        </p:txBody>
      </p:sp>
      <p:sp>
        <p:nvSpPr>
          <p:cNvPr id="10" name="Picture Placeholder 9"/>
          <p:cNvSpPr>
            <a:spLocks noGrp="1"/>
          </p:cNvSpPr>
          <p:nvPr>
            <p:ph type="pic" sz="quarter" idx="20"/>
          </p:nvPr>
        </p:nvSpPr>
        <p:spPr>
          <a:xfrm>
            <a:off x="6127895" y="1290639"/>
            <a:ext cx="2177520" cy="1707543"/>
          </a:xfrm>
          <a:solidFill>
            <a:schemeClr val="tx1">
              <a:lumMod val="50000"/>
              <a:lumOff val="50000"/>
            </a:schemeClr>
          </a:solidFill>
        </p:spPr>
        <p:txBody>
          <a:bodyPr>
            <a:normAutofit/>
          </a:bodyPr>
          <a:lstStyle>
            <a:lvl1pPr marL="0" indent="0">
              <a:buNone/>
              <a:defRPr sz="1800">
                <a:solidFill>
                  <a:schemeClr val="tx1"/>
                </a:solidFill>
              </a:defRPr>
            </a:lvl1pPr>
          </a:lstStyle>
          <a:p>
            <a:r>
              <a:rPr lang="en-US"/>
              <a:t>Click icon to add picture</a:t>
            </a:r>
            <a:endParaRPr lang="en-US" dirty="0"/>
          </a:p>
        </p:txBody>
      </p:sp>
      <p:sp>
        <p:nvSpPr>
          <p:cNvPr id="11" name="Content Placeholder 3"/>
          <p:cNvSpPr>
            <a:spLocks noGrp="1"/>
          </p:cNvSpPr>
          <p:nvPr>
            <p:ph sz="half" idx="2"/>
          </p:nvPr>
        </p:nvSpPr>
        <p:spPr>
          <a:xfrm>
            <a:off x="888615" y="3133005"/>
            <a:ext cx="2177520" cy="1342673"/>
          </a:xfrm>
        </p:spPr>
        <p:txBody>
          <a:bodyPr lIns="0" tIns="0" rIns="0" bIns="0">
            <a:noAutofit/>
          </a:bodyPr>
          <a:lstStyle>
            <a:lvl1pPr marL="0" indent="0">
              <a:buFontTx/>
              <a:buNone/>
              <a:defRPr sz="1500" b="1">
                <a:solidFill>
                  <a:schemeClr val="tx1"/>
                </a:solidFill>
                <a:latin typeface="Arial"/>
                <a:cs typeface="Arial"/>
              </a:defRPr>
            </a:lvl1pPr>
            <a:lvl2pPr marL="0" indent="-137160">
              <a:lnSpc>
                <a:spcPct val="120000"/>
              </a:lnSpc>
              <a:buClr>
                <a:srgbClr val="8D8E8D"/>
              </a:buClr>
              <a:buFont typeface="Lucida Grande"/>
              <a:buChar char="-"/>
              <a:defRPr sz="1500">
                <a:solidFill>
                  <a:schemeClr val="tx1"/>
                </a:solidFill>
                <a:latin typeface="Arial"/>
                <a:cs typeface="Arial"/>
              </a:defRPr>
            </a:lvl2pPr>
            <a:lvl3pPr marL="914400" indent="0">
              <a:buFontTx/>
              <a:buNone/>
              <a:defRPr sz="1500">
                <a:latin typeface="Arial"/>
                <a:cs typeface="Arial"/>
              </a:defRPr>
            </a:lvl3pPr>
            <a:lvl4pPr marL="1371600" indent="0">
              <a:buFontTx/>
              <a:buNone/>
              <a:defRPr sz="1500">
                <a:latin typeface="Arial"/>
                <a:cs typeface="Arial"/>
              </a:defRPr>
            </a:lvl4pPr>
            <a:lvl5pPr marL="1828800" indent="0">
              <a:buFontTx/>
              <a:buNone/>
              <a:defRPr sz="1500">
                <a:latin typeface="Arial"/>
                <a:cs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2" name="Content Placeholder 3"/>
          <p:cNvSpPr>
            <a:spLocks noGrp="1"/>
          </p:cNvSpPr>
          <p:nvPr>
            <p:ph sz="half" idx="21"/>
          </p:nvPr>
        </p:nvSpPr>
        <p:spPr>
          <a:xfrm>
            <a:off x="3500629" y="3133005"/>
            <a:ext cx="2177520" cy="1342673"/>
          </a:xfrm>
        </p:spPr>
        <p:txBody>
          <a:bodyPr lIns="0" tIns="0" rIns="0" bIns="0">
            <a:noAutofit/>
          </a:bodyPr>
          <a:lstStyle>
            <a:lvl1pPr marL="0" indent="0">
              <a:buFontTx/>
              <a:buNone/>
              <a:defRPr sz="1500" b="1">
                <a:solidFill>
                  <a:schemeClr val="tx1"/>
                </a:solidFill>
                <a:latin typeface="Arial"/>
                <a:cs typeface="Arial"/>
              </a:defRPr>
            </a:lvl1pPr>
            <a:lvl2pPr marL="0" indent="-137160">
              <a:lnSpc>
                <a:spcPct val="120000"/>
              </a:lnSpc>
              <a:buClr>
                <a:srgbClr val="8D8E8D"/>
              </a:buClr>
              <a:buFont typeface="Lucida Grande"/>
              <a:buChar char="-"/>
              <a:defRPr sz="1500">
                <a:solidFill>
                  <a:schemeClr val="tx1"/>
                </a:solidFill>
                <a:latin typeface="Arial"/>
                <a:cs typeface="Arial"/>
              </a:defRPr>
            </a:lvl2pPr>
            <a:lvl3pPr marL="914400" indent="0">
              <a:buFontTx/>
              <a:buNone/>
              <a:defRPr sz="1500">
                <a:latin typeface="Arial"/>
                <a:cs typeface="Arial"/>
              </a:defRPr>
            </a:lvl3pPr>
            <a:lvl4pPr marL="1371600" indent="0">
              <a:buFontTx/>
              <a:buNone/>
              <a:defRPr sz="1500">
                <a:latin typeface="Arial"/>
                <a:cs typeface="Arial"/>
              </a:defRPr>
            </a:lvl4pPr>
            <a:lvl5pPr marL="1828800" indent="0">
              <a:buFontTx/>
              <a:buNone/>
              <a:defRPr sz="1500">
                <a:latin typeface="Arial"/>
                <a:cs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3" name="Content Placeholder 3"/>
          <p:cNvSpPr>
            <a:spLocks noGrp="1"/>
          </p:cNvSpPr>
          <p:nvPr>
            <p:ph sz="half" idx="22"/>
          </p:nvPr>
        </p:nvSpPr>
        <p:spPr>
          <a:xfrm>
            <a:off x="6127895" y="3133005"/>
            <a:ext cx="2177520" cy="1342673"/>
          </a:xfrm>
        </p:spPr>
        <p:txBody>
          <a:bodyPr lIns="0" tIns="0" rIns="0" bIns="0">
            <a:noAutofit/>
          </a:bodyPr>
          <a:lstStyle>
            <a:lvl1pPr marL="0" indent="0">
              <a:buFontTx/>
              <a:buNone/>
              <a:defRPr sz="1500" b="1">
                <a:solidFill>
                  <a:schemeClr val="tx1"/>
                </a:solidFill>
                <a:latin typeface="Arial"/>
                <a:cs typeface="Arial"/>
              </a:defRPr>
            </a:lvl1pPr>
            <a:lvl2pPr marL="0" indent="-137160">
              <a:lnSpc>
                <a:spcPct val="120000"/>
              </a:lnSpc>
              <a:buClr>
                <a:srgbClr val="8D8E8D"/>
              </a:buClr>
              <a:buFont typeface="Lucida Grande"/>
              <a:buChar char="-"/>
              <a:defRPr sz="1500">
                <a:solidFill>
                  <a:schemeClr val="tx1"/>
                </a:solidFill>
                <a:latin typeface="Arial"/>
                <a:cs typeface="Arial"/>
              </a:defRPr>
            </a:lvl2pPr>
            <a:lvl3pPr marL="914400" indent="0">
              <a:buFontTx/>
              <a:buNone/>
              <a:defRPr sz="1500">
                <a:latin typeface="Arial"/>
                <a:cs typeface="Arial"/>
              </a:defRPr>
            </a:lvl3pPr>
            <a:lvl4pPr marL="1371600" indent="0">
              <a:buFontTx/>
              <a:buNone/>
              <a:defRPr sz="1500">
                <a:latin typeface="Arial"/>
                <a:cs typeface="Arial"/>
              </a:defRPr>
            </a:lvl4pPr>
            <a:lvl5pPr marL="1828800" indent="0">
              <a:buFontTx/>
              <a:buNone/>
              <a:defRPr sz="1500">
                <a:latin typeface="Arial"/>
                <a:cs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Top &amp; Copy Botto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23966"/>
            <a:ext cx="8229600" cy="857250"/>
          </a:xfrm>
        </p:spPr>
        <p:txBody>
          <a:bodyPr lIns="0" tIns="0" anchor="t">
            <a:normAutofit/>
          </a:bodyPr>
          <a:lstStyle>
            <a:lvl1pPr algn="l">
              <a:defRPr sz="3600">
                <a:solidFill>
                  <a:srgbClr val="A20815"/>
                </a:solidFill>
                <a:latin typeface="Arial"/>
                <a:cs typeface="Arial"/>
              </a:defRPr>
            </a:lvl1pPr>
          </a:lstStyle>
          <a:p>
            <a:r>
              <a:rPr lang="en-US" dirty="0"/>
              <a:t>Insert Title Here Image &amp; Copy </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531" b="15757"/>
          <a:stretch/>
        </p:blipFill>
        <p:spPr>
          <a:xfrm>
            <a:off x="365889" y="4442994"/>
            <a:ext cx="3123589" cy="571382"/>
          </a:xfrm>
          <a:prstGeom prst="rect">
            <a:avLst/>
          </a:prstGeom>
        </p:spPr>
      </p:pic>
      <p:sp>
        <p:nvSpPr>
          <p:cNvPr id="7" name="Picture Placeholder 9"/>
          <p:cNvSpPr>
            <a:spLocks noGrp="1"/>
          </p:cNvSpPr>
          <p:nvPr>
            <p:ph type="pic" sz="quarter" idx="16"/>
          </p:nvPr>
        </p:nvSpPr>
        <p:spPr>
          <a:xfrm>
            <a:off x="888614" y="1290639"/>
            <a:ext cx="7480685" cy="1707543"/>
          </a:xfrm>
          <a:solidFill>
            <a:schemeClr val="tx1">
              <a:lumMod val="50000"/>
              <a:lumOff val="50000"/>
            </a:schemeClr>
          </a:solidFill>
        </p:spPr>
        <p:txBody>
          <a:bodyPr>
            <a:normAutofit/>
          </a:bodyPr>
          <a:lstStyle>
            <a:lvl1pPr marL="0" indent="0">
              <a:buNone/>
              <a:defRPr sz="1800">
                <a:solidFill>
                  <a:schemeClr val="tx1"/>
                </a:solidFill>
              </a:defRPr>
            </a:lvl1pPr>
          </a:lstStyle>
          <a:p>
            <a:r>
              <a:rPr lang="en-US"/>
              <a:t>Click icon to add picture</a:t>
            </a:r>
            <a:endParaRPr lang="en-US" dirty="0"/>
          </a:p>
        </p:txBody>
      </p:sp>
      <p:sp>
        <p:nvSpPr>
          <p:cNvPr id="11" name="Content Placeholder 3"/>
          <p:cNvSpPr>
            <a:spLocks noGrp="1"/>
          </p:cNvSpPr>
          <p:nvPr>
            <p:ph sz="half" idx="2"/>
          </p:nvPr>
        </p:nvSpPr>
        <p:spPr>
          <a:xfrm>
            <a:off x="888614" y="3133005"/>
            <a:ext cx="7480685" cy="1342673"/>
          </a:xfrm>
        </p:spPr>
        <p:txBody>
          <a:bodyPr lIns="0" tIns="0" rIns="0" bIns="0">
            <a:noAutofit/>
          </a:bodyPr>
          <a:lstStyle>
            <a:lvl1pPr marL="0" indent="0">
              <a:buFontTx/>
              <a:buNone/>
              <a:defRPr sz="1500" b="1">
                <a:solidFill>
                  <a:schemeClr val="tx1"/>
                </a:solidFill>
                <a:latin typeface="Arial"/>
                <a:cs typeface="Arial"/>
              </a:defRPr>
            </a:lvl1pPr>
            <a:lvl2pPr marL="0" indent="-137160">
              <a:lnSpc>
                <a:spcPct val="120000"/>
              </a:lnSpc>
              <a:buClr>
                <a:srgbClr val="8D8E8D"/>
              </a:buClr>
              <a:buFont typeface="Lucida Grande"/>
              <a:buChar char="-"/>
              <a:defRPr sz="1500">
                <a:solidFill>
                  <a:schemeClr val="tx1"/>
                </a:solidFill>
                <a:latin typeface="Arial"/>
                <a:cs typeface="Arial"/>
              </a:defRPr>
            </a:lvl2pPr>
            <a:lvl3pPr marL="914400" indent="0">
              <a:buFontTx/>
              <a:buNone/>
              <a:defRPr sz="1500">
                <a:latin typeface="Arial"/>
                <a:cs typeface="Arial"/>
              </a:defRPr>
            </a:lvl3pPr>
            <a:lvl4pPr marL="1371600" indent="0">
              <a:buFontTx/>
              <a:buNone/>
              <a:defRPr sz="1500">
                <a:latin typeface="Arial"/>
                <a:cs typeface="Arial"/>
              </a:defRPr>
            </a:lvl4pPr>
            <a:lvl5pPr marL="1828800" indent="0">
              <a:buFontTx/>
              <a:buNone/>
              <a:defRPr sz="1500">
                <a:latin typeface="Arial"/>
                <a:cs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ts &amp; Copy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23966"/>
            <a:ext cx="8229600" cy="857250"/>
          </a:xfrm>
        </p:spPr>
        <p:txBody>
          <a:bodyPr lIns="0" tIns="0" anchor="t">
            <a:normAutofit/>
          </a:bodyPr>
          <a:lstStyle>
            <a:lvl1pPr algn="l">
              <a:defRPr sz="3600">
                <a:solidFill>
                  <a:srgbClr val="A20815"/>
                </a:solidFill>
                <a:latin typeface="Arial"/>
                <a:cs typeface="Arial"/>
              </a:defRPr>
            </a:lvl1pPr>
          </a:lstStyle>
          <a:p>
            <a:r>
              <a:rPr lang="en-US" dirty="0"/>
              <a:t>Insert Title Here Charts &amp; Copy</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531" b="15757"/>
          <a:stretch/>
        </p:blipFill>
        <p:spPr>
          <a:xfrm>
            <a:off x="365889" y="4442994"/>
            <a:ext cx="3123589" cy="571382"/>
          </a:xfrm>
          <a:prstGeom prst="rect">
            <a:avLst/>
          </a:prstGeom>
        </p:spPr>
      </p:pic>
      <p:sp>
        <p:nvSpPr>
          <p:cNvPr id="14" name="Chart Placeholder 6"/>
          <p:cNvSpPr>
            <a:spLocks noGrp="1"/>
          </p:cNvSpPr>
          <p:nvPr>
            <p:ph type="chart" sz="quarter" idx="24"/>
          </p:nvPr>
        </p:nvSpPr>
        <p:spPr>
          <a:xfrm>
            <a:off x="3415727" y="1303461"/>
            <a:ext cx="2178050" cy="1627183"/>
          </a:xfrm>
        </p:spPr>
        <p:txBody>
          <a:bodyPr/>
          <a:lstStyle>
            <a:lvl1pPr marL="0" indent="0">
              <a:buNone/>
              <a:defRPr>
                <a:solidFill>
                  <a:schemeClr val="tx1"/>
                </a:solidFill>
              </a:defRPr>
            </a:lvl1pPr>
          </a:lstStyle>
          <a:p>
            <a:r>
              <a:rPr lang="en-US"/>
              <a:t>Click icon to add chart</a:t>
            </a:r>
            <a:endParaRPr lang="en-US" dirty="0"/>
          </a:p>
        </p:txBody>
      </p:sp>
      <p:sp>
        <p:nvSpPr>
          <p:cNvPr id="15" name="Chart Placeholder 6"/>
          <p:cNvSpPr>
            <a:spLocks noGrp="1"/>
          </p:cNvSpPr>
          <p:nvPr>
            <p:ph type="chart" sz="quarter" idx="25"/>
          </p:nvPr>
        </p:nvSpPr>
        <p:spPr>
          <a:xfrm>
            <a:off x="6037720" y="1303461"/>
            <a:ext cx="2178050" cy="1627183"/>
          </a:xfrm>
        </p:spPr>
        <p:txBody>
          <a:bodyPr/>
          <a:lstStyle>
            <a:lvl1pPr marL="0" indent="0">
              <a:buNone/>
              <a:defRPr>
                <a:solidFill>
                  <a:schemeClr val="tx1"/>
                </a:solidFill>
              </a:defRPr>
            </a:lvl1pPr>
          </a:lstStyle>
          <a:p>
            <a:r>
              <a:rPr lang="en-US"/>
              <a:t>Click icon to add chart</a:t>
            </a:r>
            <a:endParaRPr lang="en-US" dirty="0"/>
          </a:p>
        </p:txBody>
      </p:sp>
      <p:sp>
        <p:nvSpPr>
          <p:cNvPr id="16" name="Chart Placeholder 6"/>
          <p:cNvSpPr>
            <a:spLocks noGrp="1"/>
          </p:cNvSpPr>
          <p:nvPr>
            <p:ph type="chart" sz="quarter" idx="23"/>
          </p:nvPr>
        </p:nvSpPr>
        <p:spPr>
          <a:xfrm>
            <a:off x="796145" y="1303461"/>
            <a:ext cx="2178050" cy="1627183"/>
          </a:xfrm>
        </p:spPr>
        <p:txBody>
          <a:bodyPr/>
          <a:lstStyle>
            <a:lvl1pPr marL="0" indent="0">
              <a:buNone/>
              <a:defRPr>
                <a:solidFill>
                  <a:schemeClr val="tx1"/>
                </a:solidFill>
              </a:defRPr>
            </a:lvl1pPr>
          </a:lstStyle>
          <a:p>
            <a:r>
              <a:rPr lang="en-US"/>
              <a:t>Click icon to add chart</a:t>
            </a:r>
            <a:endParaRPr lang="en-US" dirty="0"/>
          </a:p>
        </p:txBody>
      </p:sp>
      <p:sp>
        <p:nvSpPr>
          <p:cNvPr id="17" name="Content Placeholder 3"/>
          <p:cNvSpPr>
            <a:spLocks noGrp="1"/>
          </p:cNvSpPr>
          <p:nvPr>
            <p:ph sz="half" idx="2"/>
          </p:nvPr>
        </p:nvSpPr>
        <p:spPr>
          <a:xfrm>
            <a:off x="926715" y="3052889"/>
            <a:ext cx="2177520" cy="1390105"/>
          </a:xfrm>
        </p:spPr>
        <p:txBody>
          <a:bodyPr lIns="0" tIns="0" rIns="0" bIns="0">
            <a:noAutofit/>
          </a:bodyPr>
          <a:lstStyle>
            <a:lvl1pPr marL="0" indent="0">
              <a:buFontTx/>
              <a:buNone/>
              <a:defRPr sz="1500" b="1">
                <a:solidFill>
                  <a:schemeClr val="tx1"/>
                </a:solidFill>
                <a:latin typeface="Arial"/>
                <a:cs typeface="Arial"/>
              </a:defRPr>
            </a:lvl1pPr>
            <a:lvl2pPr marL="0" indent="-137160">
              <a:lnSpc>
                <a:spcPct val="120000"/>
              </a:lnSpc>
              <a:buClr>
                <a:srgbClr val="8D8E8D"/>
              </a:buClr>
              <a:buFont typeface="Lucida Grande"/>
              <a:buChar char="-"/>
              <a:defRPr sz="1500" b="0">
                <a:solidFill>
                  <a:schemeClr val="tx1"/>
                </a:solidFill>
                <a:latin typeface="Arial"/>
                <a:cs typeface="Arial"/>
              </a:defRPr>
            </a:lvl2pPr>
            <a:lvl3pPr marL="914400" indent="0">
              <a:buFontTx/>
              <a:buNone/>
              <a:defRPr sz="1500">
                <a:latin typeface="Arial"/>
                <a:cs typeface="Arial"/>
              </a:defRPr>
            </a:lvl3pPr>
            <a:lvl4pPr marL="1371600" indent="0">
              <a:buFontTx/>
              <a:buNone/>
              <a:defRPr sz="1500">
                <a:latin typeface="Arial"/>
                <a:cs typeface="Arial"/>
              </a:defRPr>
            </a:lvl4pPr>
            <a:lvl5pPr marL="1828800" indent="0">
              <a:buFontTx/>
              <a:buNone/>
              <a:defRPr sz="1500">
                <a:latin typeface="Arial"/>
                <a:cs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8" name="Content Placeholder 3"/>
          <p:cNvSpPr>
            <a:spLocks noGrp="1"/>
          </p:cNvSpPr>
          <p:nvPr>
            <p:ph sz="half" idx="21"/>
          </p:nvPr>
        </p:nvSpPr>
        <p:spPr>
          <a:xfrm>
            <a:off x="3538729" y="3052889"/>
            <a:ext cx="2177520" cy="1390105"/>
          </a:xfrm>
        </p:spPr>
        <p:txBody>
          <a:bodyPr lIns="0" tIns="0" rIns="0" bIns="0">
            <a:noAutofit/>
          </a:bodyPr>
          <a:lstStyle>
            <a:lvl1pPr marL="0" indent="0">
              <a:buFontTx/>
              <a:buNone/>
              <a:defRPr sz="1500" b="1">
                <a:solidFill>
                  <a:schemeClr val="tx1"/>
                </a:solidFill>
                <a:latin typeface="Arial"/>
                <a:cs typeface="Arial"/>
              </a:defRPr>
            </a:lvl1pPr>
            <a:lvl2pPr marL="0" indent="-137160">
              <a:lnSpc>
                <a:spcPct val="120000"/>
              </a:lnSpc>
              <a:buClr>
                <a:srgbClr val="8D8E8D"/>
              </a:buClr>
              <a:buFont typeface="Lucida Grande"/>
              <a:buChar char="-"/>
              <a:defRPr sz="1500" b="0">
                <a:solidFill>
                  <a:schemeClr val="tx1"/>
                </a:solidFill>
                <a:latin typeface="Arial"/>
                <a:cs typeface="Arial"/>
              </a:defRPr>
            </a:lvl2pPr>
            <a:lvl3pPr marL="914400" indent="0">
              <a:buFontTx/>
              <a:buNone/>
              <a:defRPr sz="1500">
                <a:latin typeface="Arial"/>
                <a:cs typeface="Arial"/>
              </a:defRPr>
            </a:lvl3pPr>
            <a:lvl4pPr marL="1371600" indent="0">
              <a:buFontTx/>
              <a:buNone/>
              <a:defRPr sz="1500">
                <a:latin typeface="Arial"/>
                <a:cs typeface="Arial"/>
              </a:defRPr>
            </a:lvl4pPr>
            <a:lvl5pPr marL="1828800" indent="0">
              <a:buFontTx/>
              <a:buNone/>
              <a:defRPr sz="1500">
                <a:latin typeface="Arial"/>
                <a:cs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9" name="Content Placeholder 3"/>
          <p:cNvSpPr>
            <a:spLocks noGrp="1"/>
          </p:cNvSpPr>
          <p:nvPr>
            <p:ph sz="half" idx="22"/>
          </p:nvPr>
        </p:nvSpPr>
        <p:spPr>
          <a:xfrm>
            <a:off x="6165995" y="3052889"/>
            <a:ext cx="2177520" cy="1390105"/>
          </a:xfrm>
        </p:spPr>
        <p:txBody>
          <a:bodyPr lIns="0" tIns="0" rIns="0" bIns="0">
            <a:noAutofit/>
          </a:bodyPr>
          <a:lstStyle>
            <a:lvl1pPr marL="0" indent="0">
              <a:buFontTx/>
              <a:buNone/>
              <a:defRPr sz="1500" b="1">
                <a:solidFill>
                  <a:schemeClr val="tx1"/>
                </a:solidFill>
                <a:latin typeface="Arial"/>
                <a:cs typeface="Arial"/>
              </a:defRPr>
            </a:lvl1pPr>
            <a:lvl2pPr marL="0" indent="-137160">
              <a:lnSpc>
                <a:spcPct val="120000"/>
              </a:lnSpc>
              <a:buClr>
                <a:srgbClr val="8D8E8D"/>
              </a:buClr>
              <a:buFont typeface="Lucida Grande"/>
              <a:buChar char="-"/>
              <a:defRPr sz="1500" b="0">
                <a:solidFill>
                  <a:schemeClr val="tx1"/>
                </a:solidFill>
                <a:latin typeface="Arial"/>
                <a:cs typeface="Arial"/>
              </a:defRPr>
            </a:lvl2pPr>
            <a:lvl3pPr marL="914400" indent="0">
              <a:buFontTx/>
              <a:buNone/>
              <a:defRPr sz="1500">
                <a:latin typeface="Arial"/>
                <a:cs typeface="Arial"/>
              </a:defRPr>
            </a:lvl3pPr>
            <a:lvl4pPr marL="1371600" indent="0">
              <a:buFontTx/>
              <a:buNone/>
              <a:defRPr sz="1500">
                <a:latin typeface="Arial"/>
                <a:cs typeface="Arial"/>
              </a:defRPr>
            </a:lvl4pPr>
            <a:lvl5pPr marL="1828800" indent="0">
              <a:buFontTx/>
              <a:buNone/>
              <a:defRPr sz="1500">
                <a:latin typeface="Arial"/>
                <a:cs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rts &amp; Copy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23966"/>
            <a:ext cx="8229600" cy="857250"/>
          </a:xfrm>
        </p:spPr>
        <p:txBody>
          <a:bodyPr lIns="0" tIns="0" anchor="t">
            <a:normAutofit/>
          </a:bodyPr>
          <a:lstStyle>
            <a:lvl1pPr algn="l">
              <a:defRPr sz="3600">
                <a:solidFill>
                  <a:srgbClr val="A20815"/>
                </a:solidFill>
                <a:latin typeface="Arial"/>
                <a:cs typeface="Arial"/>
              </a:defRPr>
            </a:lvl1pPr>
          </a:lstStyle>
          <a:p>
            <a:r>
              <a:rPr lang="en-US" dirty="0"/>
              <a:t>Insert Title Here Charts &amp; Copy</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531" b="15757"/>
          <a:stretch/>
        </p:blipFill>
        <p:spPr>
          <a:xfrm>
            <a:off x="365889" y="4442994"/>
            <a:ext cx="3123589" cy="571382"/>
          </a:xfrm>
          <a:prstGeom prst="rect">
            <a:avLst/>
          </a:prstGeom>
        </p:spPr>
      </p:pic>
      <p:sp>
        <p:nvSpPr>
          <p:cNvPr id="11" name="Chart Placeholder 6"/>
          <p:cNvSpPr>
            <a:spLocks noGrp="1"/>
          </p:cNvSpPr>
          <p:nvPr>
            <p:ph type="chart" sz="quarter" idx="27"/>
          </p:nvPr>
        </p:nvSpPr>
        <p:spPr>
          <a:xfrm>
            <a:off x="6517174" y="1303339"/>
            <a:ext cx="1890226" cy="1706561"/>
          </a:xfrm>
        </p:spPr>
        <p:txBody>
          <a:bodyPr/>
          <a:lstStyle>
            <a:lvl1pPr marL="0" indent="0">
              <a:buNone/>
              <a:defRPr>
                <a:solidFill>
                  <a:schemeClr val="tx1"/>
                </a:solidFill>
              </a:defRPr>
            </a:lvl1pPr>
          </a:lstStyle>
          <a:p>
            <a:r>
              <a:rPr lang="en-US"/>
              <a:t>Click icon to add chart</a:t>
            </a:r>
            <a:endParaRPr lang="en-US" dirty="0"/>
          </a:p>
        </p:txBody>
      </p:sp>
      <p:sp>
        <p:nvSpPr>
          <p:cNvPr id="12" name="Chart Placeholder 6"/>
          <p:cNvSpPr>
            <a:spLocks noGrp="1"/>
          </p:cNvSpPr>
          <p:nvPr>
            <p:ph type="chart" sz="quarter" idx="28"/>
          </p:nvPr>
        </p:nvSpPr>
        <p:spPr>
          <a:xfrm>
            <a:off x="4595866" y="1303339"/>
            <a:ext cx="1890226" cy="1706561"/>
          </a:xfrm>
        </p:spPr>
        <p:txBody>
          <a:bodyPr/>
          <a:lstStyle>
            <a:lvl1pPr marL="0" indent="0">
              <a:buNone/>
              <a:defRPr>
                <a:solidFill>
                  <a:schemeClr val="tx1"/>
                </a:solidFill>
              </a:defRPr>
            </a:lvl1pPr>
          </a:lstStyle>
          <a:p>
            <a:r>
              <a:rPr lang="en-US"/>
              <a:t>Click icon to add chart</a:t>
            </a:r>
            <a:endParaRPr lang="en-US" dirty="0"/>
          </a:p>
        </p:txBody>
      </p:sp>
      <p:sp>
        <p:nvSpPr>
          <p:cNvPr id="13" name="Chart Placeholder 6"/>
          <p:cNvSpPr>
            <a:spLocks noGrp="1"/>
          </p:cNvSpPr>
          <p:nvPr>
            <p:ph type="chart" sz="quarter" idx="29"/>
          </p:nvPr>
        </p:nvSpPr>
        <p:spPr>
          <a:xfrm>
            <a:off x="2674558" y="1303339"/>
            <a:ext cx="1890226" cy="1706561"/>
          </a:xfrm>
        </p:spPr>
        <p:txBody>
          <a:bodyPr/>
          <a:lstStyle>
            <a:lvl1pPr marL="0" indent="0">
              <a:buNone/>
              <a:defRPr>
                <a:solidFill>
                  <a:schemeClr val="tx1"/>
                </a:solidFill>
              </a:defRPr>
            </a:lvl1pPr>
          </a:lstStyle>
          <a:p>
            <a:r>
              <a:rPr lang="en-US"/>
              <a:t>Click icon to add chart</a:t>
            </a:r>
            <a:endParaRPr lang="en-US" dirty="0"/>
          </a:p>
        </p:txBody>
      </p:sp>
      <p:sp>
        <p:nvSpPr>
          <p:cNvPr id="20" name="Chart Placeholder 6"/>
          <p:cNvSpPr>
            <a:spLocks noGrp="1"/>
          </p:cNvSpPr>
          <p:nvPr>
            <p:ph type="chart" sz="quarter" idx="30"/>
          </p:nvPr>
        </p:nvSpPr>
        <p:spPr>
          <a:xfrm>
            <a:off x="753250" y="1303339"/>
            <a:ext cx="1890226" cy="1706561"/>
          </a:xfrm>
        </p:spPr>
        <p:txBody>
          <a:bodyPr/>
          <a:lstStyle>
            <a:lvl1pPr marL="0" indent="0">
              <a:buNone/>
              <a:defRPr>
                <a:solidFill>
                  <a:schemeClr val="tx1"/>
                </a:solidFill>
              </a:defRPr>
            </a:lvl1pPr>
          </a:lstStyle>
          <a:p>
            <a:r>
              <a:rPr lang="en-US"/>
              <a:t>Click icon to add chart</a:t>
            </a:r>
            <a:endParaRPr lang="en-US" dirty="0"/>
          </a:p>
        </p:txBody>
      </p:sp>
      <p:sp>
        <p:nvSpPr>
          <p:cNvPr id="21" name="Content Placeholder 3"/>
          <p:cNvSpPr>
            <a:spLocks noGrp="1"/>
          </p:cNvSpPr>
          <p:nvPr>
            <p:ph sz="half" idx="2"/>
          </p:nvPr>
        </p:nvSpPr>
        <p:spPr>
          <a:xfrm>
            <a:off x="888614" y="3133005"/>
            <a:ext cx="7480685" cy="1342673"/>
          </a:xfrm>
        </p:spPr>
        <p:txBody>
          <a:bodyPr lIns="0" tIns="0" rIns="0" bIns="0">
            <a:noAutofit/>
          </a:bodyPr>
          <a:lstStyle>
            <a:lvl1pPr marL="0" indent="0">
              <a:buFontTx/>
              <a:buNone/>
              <a:defRPr sz="1500" b="1">
                <a:solidFill>
                  <a:schemeClr val="tx1"/>
                </a:solidFill>
                <a:latin typeface="Arial"/>
                <a:cs typeface="Arial"/>
              </a:defRPr>
            </a:lvl1pPr>
            <a:lvl2pPr marL="0" indent="-137160">
              <a:lnSpc>
                <a:spcPct val="120000"/>
              </a:lnSpc>
              <a:buClr>
                <a:srgbClr val="8D8E8D"/>
              </a:buClr>
              <a:buFont typeface="Lucida Grande"/>
              <a:buChar char="-"/>
              <a:defRPr sz="1500">
                <a:solidFill>
                  <a:schemeClr val="tx1"/>
                </a:solidFill>
                <a:latin typeface="Arial"/>
                <a:cs typeface="Arial"/>
              </a:defRPr>
            </a:lvl2pPr>
            <a:lvl3pPr marL="914400" indent="0">
              <a:buFontTx/>
              <a:buNone/>
              <a:defRPr sz="1500">
                <a:latin typeface="Arial"/>
                <a:cs typeface="Arial"/>
              </a:defRPr>
            </a:lvl3pPr>
            <a:lvl4pPr marL="1371600" indent="0">
              <a:buFontTx/>
              <a:buNone/>
              <a:defRPr sz="1500">
                <a:latin typeface="Arial"/>
                <a:cs typeface="Arial"/>
              </a:defRPr>
            </a:lvl4pPr>
            <a:lvl5pPr marL="1828800" indent="0">
              <a:buFontTx/>
              <a:buNone/>
              <a:defRPr sz="1500">
                <a:latin typeface="Arial"/>
                <a:cs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p:nvSpPr>
        <p:spPr>
          <a:xfrm>
            <a:off x="0" y="0"/>
            <a:ext cx="9144000" cy="5143500"/>
          </a:xfrm>
          <a:prstGeom prst="rect">
            <a:avLst/>
          </a:prstGeom>
          <a:solidFill>
            <a:schemeClr val="tx1">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2" name="Title Placeholder 1"/>
          <p:cNvSpPr>
            <a:spLocks noGrp="1"/>
          </p:cNvSpPr>
          <p:nvPr>
            <p:ph type="title"/>
          </p:nvPr>
        </p:nvSpPr>
        <p:spPr>
          <a:xfrm>
            <a:off x="457200" y="1277695"/>
            <a:ext cx="8229600" cy="857250"/>
          </a:xfrm>
          <a:prstGeom prst="rect">
            <a:avLst/>
          </a:prstGeom>
        </p:spPr>
        <p:txBody>
          <a:bodyPr vert="horz" lIns="0" tIns="0" rIns="91440" bIns="45720" rtlCol="0" anchor="t">
            <a:normAutofit/>
          </a:bodyPr>
          <a:lstStyle/>
          <a:p>
            <a:r>
              <a:rPr lang="en-US" dirty="0"/>
              <a:t>Click to edit Slide Title</a:t>
            </a:r>
          </a:p>
        </p:txBody>
      </p:sp>
      <p:sp>
        <p:nvSpPr>
          <p:cNvPr id="3" name="Text Placeholder 2"/>
          <p:cNvSpPr>
            <a:spLocks noGrp="1"/>
          </p:cNvSpPr>
          <p:nvPr>
            <p:ph type="body" idx="1"/>
          </p:nvPr>
        </p:nvSpPr>
        <p:spPr>
          <a:xfrm>
            <a:off x="927100" y="2150973"/>
            <a:ext cx="7734300" cy="2332330"/>
          </a:xfrm>
          <a:prstGeom prst="rect">
            <a:avLst/>
          </a:prstGeom>
        </p:spPr>
        <p:txBody>
          <a:bodyPr vert="horz" lIns="91440" tIns="45720" rIns="91440" bIns="45720" rtlCol="0">
            <a:normAutofit/>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s-UY" altLang="en-US" sz="3200" b="0" i="0" u="none" strike="noStrike" kern="0" cap="none" spc="0" normalizeH="0" baseline="0" noProof="0" dirty="0" err="1">
                <a:ln>
                  <a:noFill/>
                </a:ln>
                <a:solidFill>
                  <a:srgbClr val="000000"/>
                </a:solidFill>
                <a:effectLst/>
                <a:uLnTx/>
                <a:uFillTx/>
                <a:latin typeface="Arial"/>
                <a:ea typeface="+mn-ea"/>
                <a:cs typeface="Arial"/>
              </a:rPr>
              <a:t>First</a:t>
            </a:r>
            <a:r>
              <a:rPr kumimoji="0" lang="es-UY" altLang="en-US" sz="32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3200" b="0" i="0" u="none" strike="noStrike" kern="0" cap="none" spc="0" normalizeH="0" baseline="0" noProof="0" dirty="0" err="1">
                <a:ln>
                  <a:noFill/>
                </a:ln>
                <a:solidFill>
                  <a:srgbClr val="000000"/>
                </a:solidFill>
                <a:effectLst/>
                <a:uLnTx/>
                <a:uFillTx/>
                <a:latin typeface="Arial"/>
                <a:ea typeface="+mn-ea"/>
                <a:cs typeface="Arial"/>
              </a:rPr>
              <a:t>level</a:t>
            </a:r>
            <a:r>
              <a:rPr kumimoji="0" lang="es-UY" altLang="en-US" sz="32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3200" b="0" i="0" u="none" strike="noStrike" kern="0" cap="none" spc="0" normalizeH="0" baseline="0" noProof="0" dirty="0" err="1">
                <a:ln>
                  <a:noFill/>
                </a:ln>
                <a:solidFill>
                  <a:srgbClr val="000000"/>
                </a:solidFill>
                <a:effectLst/>
                <a:uLnTx/>
                <a:uFillTx/>
                <a:latin typeface="Arial"/>
                <a:ea typeface="+mn-ea"/>
                <a:cs typeface="Arial"/>
              </a:rPr>
              <a:t>copy</a:t>
            </a:r>
            <a:endParaRPr kumimoji="0" lang="es-UY" altLang="en-US" sz="3200" b="0" i="0" u="none" strike="noStrike" kern="0" cap="none" spc="0" normalizeH="0" baseline="0" noProof="0" dirty="0">
              <a:ln>
                <a:noFill/>
              </a:ln>
              <a:solidFill>
                <a:srgbClr val="000000"/>
              </a:solidFill>
              <a:effectLst/>
              <a:uLnTx/>
              <a:uFillTx/>
              <a:latin typeface="Arial"/>
              <a:ea typeface="+mn-ea"/>
              <a:cs typeface="Arial"/>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s-UY" altLang="en-US" sz="2800" b="0" i="0" u="none" strike="noStrike" kern="0" cap="none" spc="0" normalizeH="0" baseline="0" noProof="0" dirty="0" err="1">
                <a:ln>
                  <a:noFill/>
                </a:ln>
                <a:solidFill>
                  <a:srgbClr val="000000"/>
                </a:solidFill>
                <a:effectLst/>
                <a:uLnTx/>
                <a:uFillTx/>
                <a:latin typeface="Arial"/>
                <a:ea typeface="+mn-ea"/>
                <a:cs typeface="Arial"/>
              </a:rPr>
              <a:t>Second</a:t>
            </a:r>
            <a:r>
              <a:rPr kumimoji="0" lang="es-UY" altLang="en-US" sz="28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2800" b="0" i="0" u="none" strike="noStrike" kern="0" cap="none" spc="0" normalizeH="0" baseline="0" noProof="0" dirty="0" err="1">
                <a:ln>
                  <a:noFill/>
                </a:ln>
                <a:solidFill>
                  <a:srgbClr val="000000"/>
                </a:solidFill>
                <a:effectLst/>
                <a:uLnTx/>
                <a:uFillTx/>
                <a:latin typeface="Arial"/>
                <a:ea typeface="+mn-ea"/>
                <a:cs typeface="Arial"/>
              </a:rPr>
              <a:t>level</a:t>
            </a:r>
            <a:r>
              <a:rPr kumimoji="0" lang="es-UY" altLang="en-US" sz="28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2800" b="0" i="0" u="none" strike="noStrike" kern="0" cap="none" spc="0" normalizeH="0" baseline="0" noProof="0" dirty="0" err="1">
                <a:ln>
                  <a:noFill/>
                </a:ln>
                <a:solidFill>
                  <a:srgbClr val="000000"/>
                </a:solidFill>
                <a:effectLst/>
                <a:uLnTx/>
                <a:uFillTx/>
                <a:latin typeface="Arial"/>
                <a:ea typeface="+mn-ea"/>
                <a:cs typeface="Arial"/>
              </a:rPr>
              <a:t>copy</a:t>
            </a:r>
            <a:endParaRPr kumimoji="0" lang="es-UY" altLang="en-US" sz="2800" b="0" i="0" u="none" strike="noStrike" kern="0" cap="none" spc="0" normalizeH="0" baseline="0" noProof="0" dirty="0">
              <a:ln>
                <a:noFill/>
              </a:ln>
              <a:solidFill>
                <a:srgbClr val="000000"/>
              </a:solidFill>
              <a:effectLst/>
              <a:uLnTx/>
              <a:uFillTx/>
              <a:latin typeface="Arial"/>
              <a:ea typeface="+mn-ea"/>
              <a:cs typeface="Arial"/>
            </a:endParaRP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s-UY" altLang="en-US" sz="2400" b="0" i="0" u="none" strike="noStrike" kern="0" cap="none" spc="0" normalizeH="0" baseline="0" noProof="0" dirty="0">
                <a:ln>
                  <a:noFill/>
                </a:ln>
                <a:solidFill>
                  <a:srgbClr val="000000"/>
                </a:solidFill>
                <a:effectLst/>
                <a:uLnTx/>
                <a:uFillTx/>
                <a:latin typeface="Arial"/>
                <a:ea typeface="+mn-ea"/>
                <a:cs typeface="Arial"/>
              </a:rPr>
              <a:t>Third </a:t>
            </a:r>
            <a:r>
              <a:rPr kumimoji="0" lang="es-UY" altLang="en-US" sz="2400" b="0" i="0" u="none" strike="noStrike" kern="0" cap="none" spc="0" normalizeH="0" baseline="0" noProof="0" dirty="0" err="1">
                <a:ln>
                  <a:noFill/>
                </a:ln>
                <a:solidFill>
                  <a:srgbClr val="000000"/>
                </a:solidFill>
                <a:effectLst/>
                <a:uLnTx/>
                <a:uFillTx/>
                <a:latin typeface="Arial"/>
                <a:ea typeface="+mn-ea"/>
                <a:cs typeface="Arial"/>
              </a:rPr>
              <a:t>level</a:t>
            </a:r>
            <a:r>
              <a:rPr kumimoji="0" lang="es-UY" altLang="en-US" sz="24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2400" b="0" i="0" u="none" strike="noStrike" kern="0" cap="none" spc="0" normalizeH="0" baseline="0" noProof="0" dirty="0" err="1">
                <a:ln>
                  <a:noFill/>
                </a:ln>
                <a:solidFill>
                  <a:srgbClr val="000000"/>
                </a:solidFill>
                <a:effectLst/>
                <a:uLnTx/>
                <a:uFillTx/>
                <a:latin typeface="Arial"/>
                <a:ea typeface="+mn-ea"/>
                <a:cs typeface="Arial"/>
              </a:rPr>
              <a:t>copy</a:t>
            </a:r>
            <a:endParaRPr kumimoji="0" lang="es-ES" altLang="en-US" sz="2400" b="0" i="0" u="none" strike="noStrike" kern="0" cap="none" spc="0" normalizeH="0" baseline="0" noProof="0" dirty="0">
              <a:ln>
                <a:noFill/>
              </a:ln>
              <a:solidFill>
                <a:srgbClr val="000000"/>
              </a:solidFill>
              <a:effectLst/>
              <a:uLnTx/>
              <a:uFillTx/>
              <a:latin typeface="Arial"/>
              <a:ea typeface="+mn-ea"/>
              <a:cs typeface="Arial"/>
            </a:endParaRPr>
          </a:p>
        </p:txBody>
      </p:sp>
      <p:sp>
        <p:nvSpPr>
          <p:cNvPr id="8" name="Slide Number Placeholder 5"/>
          <p:cNvSpPr txBox="1">
            <a:spLocks/>
          </p:cNvSpPr>
          <p:nvPr/>
        </p:nvSpPr>
        <p:spPr>
          <a:xfrm>
            <a:off x="4311873" y="4862513"/>
            <a:ext cx="520255" cy="273844"/>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8D8E8D"/>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C3BF4A0-F7E7-4F05-98F8-4325DF1FDB43}" type="slidenum">
              <a:rPr lang="en-US" smtClean="0">
                <a:solidFill>
                  <a:schemeClr val="tx1"/>
                </a:solidFill>
              </a:rPr>
              <a:pPr/>
              <a:t>‹#›</a:t>
            </a:fld>
            <a:endParaRPr lang="en-US" dirty="0">
              <a:solidFill>
                <a:schemeClr val="tx1"/>
              </a:solidFill>
            </a:endParaRPr>
          </a:p>
        </p:txBody>
      </p:sp>
      <p:pic>
        <p:nvPicPr>
          <p:cNvPr id="6" name="Picture 5"/>
          <p:cNvPicPr>
            <a:picLocks noChangeAspect="1"/>
          </p:cNvPicPr>
          <p:nvPr userDrawn="1"/>
        </p:nvPicPr>
        <p:blipFill rotWithShape="1">
          <a:blip r:embed="rId15">
            <a:extLst>
              <a:ext uri="{28A0092B-C50C-407E-A947-70E740481C1C}">
                <a14:useLocalDpi xmlns:a14="http://schemas.microsoft.com/office/drawing/2010/main" val="0"/>
              </a:ext>
            </a:extLst>
          </a:blip>
          <a:srcRect l="5531" b="15757"/>
          <a:stretch/>
        </p:blipFill>
        <p:spPr>
          <a:xfrm>
            <a:off x="365889" y="4442994"/>
            <a:ext cx="3123589" cy="571382"/>
          </a:xfrm>
          <a:prstGeom prst="rect">
            <a:avLst/>
          </a:prstGeom>
        </p:spPr>
      </p:pic>
    </p:spTree>
    <p:extLst>
      <p:ext uri="{BB962C8B-B14F-4D97-AF65-F5344CB8AC3E}">
        <p14:creationId xmlns:p14="http://schemas.microsoft.com/office/powerpoint/2010/main" val="424133987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51" r:id="rId3"/>
    <p:sldLayoutId id="2147483668" r:id="rId4"/>
    <p:sldLayoutId id="2147483671" r:id="rId5"/>
    <p:sldLayoutId id="2147483670" r:id="rId6"/>
    <p:sldLayoutId id="2147483672" r:id="rId7"/>
    <p:sldLayoutId id="2147483673" r:id="rId8"/>
    <p:sldLayoutId id="2147483674" r:id="rId9"/>
    <p:sldLayoutId id="2147483675" r:id="rId10"/>
    <p:sldLayoutId id="2147483676" r:id="rId11"/>
    <p:sldLayoutId id="2147483677" r:id="rId12"/>
    <p:sldLayoutId id="2147483667" r:id="rId13"/>
  </p:sldLayoutIdLst>
  <p:hf hdr="0" dt="0"/>
  <p:txStyles>
    <p:titleStyle>
      <a:lvl1pPr algn="l" defTabSz="457200" rtl="0" eaLnBrk="1" latinLnBrk="0" hangingPunct="1">
        <a:spcBef>
          <a:spcPct val="0"/>
        </a:spcBef>
        <a:buNone/>
        <a:defRPr sz="3600" kern="1200">
          <a:solidFill>
            <a:srgbClr val="A20815"/>
          </a:solidFill>
          <a:latin typeface="Arial"/>
          <a:ea typeface="+mj-ea"/>
          <a:cs typeface="Arial"/>
        </a:defRPr>
      </a:lvl1pPr>
    </p:titleStyle>
    <p:bodyStyle>
      <a:lvl1pPr marL="342900" marR="0" indent="-342900" algn="l" defTabSz="914400" rtl="0" eaLnBrk="1" fontAlgn="base" latinLnBrk="0" hangingPunct="1">
        <a:lnSpc>
          <a:spcPct val="100000"/>
        </a:lnSpc>
        <a:spcBef>
          <a:spcPct val="20000"/>
        </a:spcBef>
        <a:spcAft>
          <a:spcPct val="0"/>
        </a:spcAft>
        <a:buClrTx/>
        <a:buSzTx/>
        <a:buFontTx/>
        <a:buChar char="•"/>
        <a:tabLst/>
        <a:defRPr sz="2400" kern="1200">
          <a:solidFill>
            <a:srgbClr val="7F7F7F"/>
          </a:solidFill>
          <a:latin typeface="Arial"/>
          <a:ea typeface="+mn-ea"/>
          <a:cs typeface="Arial"/>
        </a:defRPr>
      </a:lvl1pPr>
      <a:lvl2pPr marL="742950" marR="0" indent="-285750" algn="l" defTabSz="914400" rtl="0" eaLnBrk="1" fontAlgn="base" latinLnBrk="0" hangingPunct="1">
        <a:lnSpc>
          <a:spcPct val="100000"/>
        </a:lnSpc>
        <a:spcBef>
          <a:spcPct val="20000"/>
        </a:spcBef>
        <a:spcAft>
          <a:spcPct val="0"/>
        </a:spcAft>
        <a:buClrTx/>
        <a:buSzTx/>
        <a:buFontTx/>
        <a:buChar char="–"/>
        <a:tabLst/>
        <a:defRPr sz="1500" b="1" kern="1200">
          <a:solidFill>
            <a:schemeClr val="accent3"/>
          </a:solidFill>
          <a:latin typeface="Arial"/>
          <a:ea typeface="+mn-ea"/>
          <a:cs typeface="Arial"/>
        </a:defRPr>
      </a:lvl2pPr>
      <a:lvl3pPr marL="1143000" marR="0" indent="-228600" algn="l" defTabSz="914400" rtl="0" eaLnBrk="1" fontAlgn="base" latinLnBrk="0" hangingPunct="1">
        <a:lnSpc>
          <a:spcPct val="100000"/>
        </a:lnSpc>
        <a:spcBef>
          <a:spcPct val="20000"/>
        </a:spcBef>
        <a:spcAft>
          <a:spcPct val="0"/>
        </a:spcAft>
        <a:buClrTx/>
        <a:buSzTx/>
        <a:buFontTx/>
        <a:buChar char="•"/>
        <a:tabLst/>
        <a:defRPr sz="1500" kern="1200">
          <a:solidFill>
            <a:srgbClr val="7F7F7F"/>
          </a:solidFill>
          <a:latin typeface="Arial"/>
          <a:ea typeface="+mn-ea"/>
          <a:cs typeface="Arial"/>
        </a:defRPr>
      </a:lvl3pPr>
      <a:lvl4pPr marL="0" indent="-228600" algn="l" defTabSz="457200" rtl="0" eaLnBrk="1" latinLnBrk="0" hangingPunct="1">
        <a:spcBef>
          <a:spcPct val="20000"/>
        </a:spcBef>
        <a:buFont typeface="Arial"/>
        <a:buChar char="–"/>
        <a:defRPr sz="1500" kern="1200">
          <a:solidFill>
            <a:srgbClr val="7F7F7F"/>
          </a:solidFill>
          <a:latin typeface="Arial"/>
          <a:ea typeface="+mn-ea"/>
          <a:cs typeface="Arial"/>
        </a:defRPr>
      </a:lvl4pPr>
      <a:lvl5pPr marL="457200" indent="-228600" algn="l" defTabSz="457200" rtl="0" eaLnBrk="1" latinLnBrk="0" hangingPunct="1">
        <a:spcBef>
          <a:spcPct val="20000"/>
        </a:spcBef>
        <a:buFont typeface="Arial"/>
        <a:buChar char="»"/>
        <a:defRPr sz="1500" kern="1200">
          <a:solidFill>
            <a:srgbClr val="7F7F7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ctsc.med.cornell.edu/BiostatisticsConsult"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13.tiff"/><Relationship Id="rId4" Type="http://schemas.openxmlformats.org/officeDocument/2006/relationships/image" Target="../media/image7.png"/><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6072" y="1247330"/>
            <a:ext cx="8351856" cy="1874242"/>
          </a:xfrm>
        </p:spPr>
        <p:txBody>
          <a:bodyPr/>
          <a:lstStyle/>
          <a:p>
            <a:r>
              <a:rPr lang="en-US" sz="6000" dirty="0">
                <a:latin typeface="Roboto" panose="02000000000000000000" pitchFamily="2" charset="0"/>
                <a:ea typeface="Roboto" panose="02000000000000000000" pitchFamily="2" charset="0"/>
              </a:rPr>
              <a:t>Communicating with </a:t>
            </a:r>
            <a:br>
              <a:rPr lang="en-US" sz="6000" dirty="0">
                <a:latin typeface="Roboto" panose="02000000000000000000" pitchFamily="2" charset="0"/>
                <a:ea typeface="Roboto" panose="02000000000000000000" pitchFamily="2" charset="0"/>
              </a:rPr>
            </a:br>
            <a:r>
              <a:rPr lang="en-US" sz="6000" dirty="0">
                <a:latin typeface="Roboto" panose="02000000000000000000" pitchFamily="2" charset="0"/>
                <a:ea typeface="Roboto" panose="02000000000000000000" pitchFamily="2" charset="0"/>
              </a:rPr>
              <a:t>a Statistician</a:t>
            </a:r>
            <a:endParaRPr lang="en-US" sz="6000" dirty="0"/>
          </a:p>
        </p:txBody>
      </p:sp>
      <p:sp>
        <p:nvSpPr>
          <p:cNvPr id="4" name="Content Placeholder 3"/>
          <p:cNvSpPr>
            <a:spLocks noGrp="1"/>
          </p:cNvSpPr>
          <p:nvPr>
            <p:ph sz="quarter" idx="12"/>
          </p:nvPr>
        </p:nvSpPr>
        <p:spPr>
          <a:xfrm>
            <a:off x="396072" y="3121572"/>
            <a:ext cx="5853112" cy="465717"/>
          </a:xfrm>
        </p:spPr>
        <p:txBody>
          <a:bodyPr/>
          <a:lstStyle/>
          <a:p>
            <a:r>
              <a:rPr lang="en-US" dirty="0">
                <a:latin typeface="Roboto" panose="02000000000000000000" pitchFamily="2" charset="0"/>
                <a:ea typeface="Roboto" panose="02000000000000000000" pitchFamily="2" charset="0"/>
              </a:rPr>
              <a:t>Anjile An, MPH</a:t>
            </a:r>
          </a:p>
          <a:p>
            <a:r>
              <a:rPr lang="en-US" dirty="0">
                <a:latin typeface="Roboto" panose="02000000000000000000" pitchFamily="2" charset="0"/>
                <a:ea typeface="Roboto" panose="02000000000000000000" pitchFamily="2" charset="0"/>
              </a:rPr>
              <a:t>Division of Biostatistics, Department of Population Health Sciences</a:t>
            </a:r>
          </a:p>
        </p:txBody>
      </p:sp>
      <p:sp>
        <p:nvSpPr>
          <p:cNvPr id="10" name="Content Placeholder 3">
            <a:extLst>
              <a:ext uri="{FF2B5EF4-FFF2-40B4-BE49-F238E27FC236}">
                <a16:creationId xmlns:a16="http://schemas.microsoft.com/office/drawing/2014/main" id="{0A9245DC-95B1-AA47-B90E-2C65D830E942}"/>
              </a:ext>
            </a:extLst>
          </p:cNvPr>
          <p:cNvSpPr txBox="1">
            <a:spLocks/>
          </p:cNvSpPr>
          <p:nvPr/>
        </p:nvSpPr>
        <p:spPr>
          <a:xfrm>
            <a:off x="1132978" y="4415739"/>
            <a:ext cx="3893268" cy="620956"/>
          </a:xfrm>
          <a:prstGeom prst="rect">
            <a:avLst/>
          </a:prstGeom>
        </p:spPr>
        <p:txBody>
          <a:bodyPr/>
          <a:lstStyle>
            <a:lvl1pPr marL="342900" marR="0" indent="-342900" algn="l" defTabSz="914400" rtl="0" eaLnBrk="1" fontAlgn="base" latinLnBrk="0" hangingPunct="1">
              <a:lnSpc>
                <a:spcPct val="100000"/>
              </a:lnSpc>
              <a:spcBef>
                <a:spcPct val="20000"/>
              </a:spcBef>
              <a:spcAft>
                <a:spcPct val="0"/>
              </a:spcAft>
              <a:buClrTx/>
              <a:buSzTx/>
              <a:buFontTx/>
              <a:buChar char="•"/>
              <a:tabLst/>
              <a:defRPr sz="2400" kern="1200">
                <a:solidFill>
                  <a:srgbClr val="7F7F7F"/>
                </a:solidFill>
                <a:latin typeface="Arial"/>
                <a:ea typeface="+mn-ea"/>
                <a:cs typeface="Arial"/>
              </a:defRPr>
            </a:lvl1pPr>
            <a:lvl2pPr marL="742950" marR="0" indent="-285750" algn="l" defTabSz="914400" rtl="0" eaLnBrk="1" fontAlgn="base" latinLnBrk="0" hangingPunct="1">
              <a:lnSpc>
                <a:spcPct val="100000"/>
              </a:lnSpc>
              <a:spcBef>
                <a:spcPct val="20000"/>
              </a:spcBef>
              <a:spcAft>
                <a:spcPct val="0"/>
              </a:spcAft>
              <a:buClrTx/>
              <a:buSzTx/>
              <a:buFontTx/>
              <a:buChar char="–"/>
              <a:tabLst/>
              <a:defRPr sz="1500" b="1" kern="1200">
                <a:solidFill>
                  <a:schemeClr val="accent3"/>
                </a:solidFill>
                <a:latin typeface="Arial"/>
                <a:ea typeface="+mn-ea"/>
                <a:cs typeface="Arial"/>
              </a:defRPr>
            </a:lvl2pPr>
            <a:lvl3pPr marL="1143000" marR="0" indent="-228600" algn="l" defTabSz="914400" rtl="0" eaLnBrk="1" fontAlgn="base" latinLnBrk="0" hangingPunct="1">
              <a:lnSpc>
                <a:spcPct val="100000"/>
              </a:lnSpc>
              <a:spcBef>
                <a:spcPct val="20000"/>
              </a:spcBef>
              <a:spcAft>
                <a:spcPct val="0"/>
              </a:spcAft>
              <a:buClrTx/>
              <a:buSzTx/>
              <a:buFontTx/>
              <a:buChar char="•"/>
              <a:tabLst/>
              <a:defRPr sz="1500" kern="1200">
                <a:solidFill>
                  <a:srgbClr val="7F7F7F"/>
                </a:solidFill>
                <a:latin typeface="Arial"/>
                <a:ea typeface="+mn-ea"/>
                <a:cs typeface="Arial"/>
              </a:defRPr>
            </a:lvl3pPr>
            <a:lvl4pPr marL="0" indent="-228600" algn="l" defTabSz="457200" rtl="0" eaLnBrk="1" latinLnBrk="0" hangingPunct="1">
              <a:spcBef>
                <a:spcPct val="20000"/>
              </a:spcBef>
              <a:buFont typeface="Arial"/>
              <a:buChar char="–"/>
              <a:defRPr sz="1500" kern="1200">
                <a:solidFill>
                  <a:srgbClr val="7F7F7F"/>
                </a:solidFill>
                <a:latin typeface="Arial"/>
                <a:ea typeface="+mn-ea"/>
                <a:cs typeface="Arial"/>
              </a:defRPr>
            </a:lvl4pPr>
            <a:lvl5pPr marL="457200" indent="-228600" algn="l" defTabSz="457200" rtl="0" eaLnBrk="1" latinLnBrk="0" hangingPunct="1">
              <a:spcBef>
                <a:spcPct val="20000"/>
              </a:spcBef>
              <a:buFont typeface="Arial"/>
              <a:buChar char="»"/>
              <a:defRPr sz="1500" kern="1200">
                <a:solidFill>
                  <a:srgbClr val="7F7F7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chemeClr val="bg1"/>
                </a:solidFill>
                <a:latin typeface="Roboto" panose="02000000000000000000" pitchFamily="2" charset="0"/>
                <a:ea typeface="Roboto" panose="02000000000000000000" pitchFamily="2" charset="0"/>
              </a:rPr>
              <a:t>Slides adapted from Debra D’Angelo, MS</a:t>
            </a:r>
          </a:p>
        </p:txBody>
      </p:sp>
    </p:spTree>
    <p:extLst>
      <p:ext uri="{BB962C8B-B14F-4D97-AF65-F5344CB8AC3E}">
        <p14:creationId xmlns:p14="http://schemas.microsoft.com/office/powerpoint/2010/main" val="3817010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latin typeface="Roboto" panose="02000000000000000000" pitchFamily="2" charset="0"/>
                <a:ea typeface="Roboto" panose="02000000000000000000" pitchFamily="2" charset="0"/>
              </a:rPr>
              <a:t>On HIPAA</a:t>
            </a:r>
            <a:endParaRPr lang="en-US" sz="3000" dirty="0"/>
          </a:p>
        </p:txBody>
      </p:sp>
      <p:sp>
        <p:nvSpPr>
          <p:cNvPr id="9" name="Content Placeholder 2">
            <a:extLst>
              <a:ext uri="{FF2B5EF4-FFF2-40B4-BE49-F238E27FC236}">
                <a16:creationId xmlns:a16="http://schemas.microsoft.com/office/drawing/2014/main" id="{A4264545-4255-9C45-AB2C-4745BDD917BE}"/>
              </a:ext>
            </a:extLst>
          </p:cNvPr>
          <p:cNvSpPr txBox="1">
            <a:spLocks/>
          </p:cNvSpPr>
          <p:nvPr/>
        </p:nvSpPr>
        <p:spPr>
          <a:xfrm>
            <a:off x="328795" y="1009155"/>
            <a:ext cx="8358005" cy="4023360"/>
          </a:xfrm>
          <a:prstGeom prst="rect">
            <a:avLst/>
          </a:prstGeom>
        </p:spPr>
        <p:txBody>
          <a:bodyPr>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tabLst/>
              <a:defRPr sz="2400" kern="1200">
                <a:solidFill>
                  <a:srgbClr val="7F7F7F"/>
                </a:solidFill>
                <a:latin typeface="Arial"/>
                <a:ea typeface="+mn-ea"/>
                <a:cs typeface="Arial"/>
              </a:defRPr>
            </a:lvl1pPr>
            <a:lvl2pPr marL="742950" marR="0" indent="-285750" algn="l" defTabSz="914400" rtl="0" eaLnBrk="1" fontAlgn="base" latinLnBrk="0" hangingPunct="1">
              <a:lnSpc>
                <a:spcPct val="100000"/>
              </a:lnSpc>
              <a:spcBef>
                <a:spcPct val="20000"/>
              </a:spcBef>
              <a:spcAft>
                <a:spcPct val="0"/>
              </a:spcAft>
              <a:buClrTx/>
              <a:buSzTx/>
              <a:buFontTx/>
              <a:buChar char="–"/>
              <a:tabLst/>
              <a:defRPr sz="1500" b="1" kern="1200">
                <a:solidFill>
                  <a:schemeClr val="accent3"/>
                </a:solidFill>
                <a:latin typeface="Arial"/>
                <a:ea typeface="+mn-ea"/>
                <a:cs typeface="Arial"/>
              </a:defRPr>
            </a:lvl2pPr>
            <a:lvl3pPr marL="1143000" marR="0" indent="-228600" algn="l" defTabSz="914400" rtl="0" eaLnBrk="1" fontAlgn="base" latinLnBrk="0" hangingPunct="1">
              <a:lnSpc>
                <a:spcPct val="100000"/>
              </a:lnSpc>
              <a:spcBef>
                <a:spcPct val="20000"/>
              </a:spcBef>
              <a:spcAft>
                <a:spcPct val="0"/>
              </a:spcAft>
              <a:buClrTx/>
              <a:buSzTx/>
              <a:buFontTx/>
              <a:buChar char="•"/>
              <a:tabLst/>
              <a:defRPr sz="1500" kern="1200">
                <a:solidFill>
                  <a:srgbClr val="7F7F7F"/>
                </a:solidFill>
                <a:latin typeface="Arial"/>
                <a:ea typeface="+mn-ea"/>
                <a:cs typeface="Arial"/>
              </a:defRPr>
            </a:lvl3pPr>
            <a:lvl4pPr marL="0" indent="-228600" algn="l" defTabSz="457200" rtl="0" eaLnBrk="1" latinLnBrk="0" hangingPunct="1">
              <a:spcBef>
                <a:spcPct val="20000"/>
              </a:spcBef>
              <a:buFont typeface="Arial"/>
              <a:buChar char="–"/>
              <a:defRPr sz="1500" kern="1200">
                <a:solidFill>
                  <a:srgbClr val="7F7F7F"/>
                </a:solidFill>
                <a:latin typeface="Arial"/>
                <a:ea typeface="+mn-ea"/>
                <a:cs typeface="Arial"/>
              </a:defRPr>
            </a:lvl4pPr>
            <a:lvl5pPr marL="457200" indent="-228600" algn="l" defTabSz="457200" rtl="0" eaLnBrk="1" latinLnBrk="0" hangingPunct="1">
              <a:spcBef>
                <a:spcPct val="20000"/>
              </a:spcBef>
              <a:buFont typeface="Arial"/>
              <a:buChar char="»"/>
              <a:defRPr sz="1500" kern="1200">
                <a:solidFill>
                  <a:srgbClr val="7F7F7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u="sng" dirty="0">
                <a:solidFill>
                  <a:schemeClr val="tx1"/>
                </a:solidFill>
                <a:latin typeface="Roboto" panose="02000000000000000000" pitchFamily="2" charset="0"/>
                <a:ea typeface="Roboto" panose="02000000000000000000" pitchFamily="2" charset="0"/>
              </a:rPr>
              <a:t>Please remove all HIPAA identifiers from datasets!</a:t>
            </a:r>
            <a:endParaRPr lang="en-US" dirty="0">
              <a:solidFill>
                <a:schemeClr val="tx1"/>
              </a:solidFill>
              <a:latin typeface="Roboto" panose="02000000000000000000" pitchFamily="2" charset="0"/>
              <a:ea typeface="Roboto" panose="02000000000000000000" pitchFamily="2" charset="0"/>
            </a:endParaRPr>
          </a:p>
          <a:p>
            <a:pPr marL="0" indent="0">
              <a:buFontTx/>
              <a:buNone/>
            </a:pPr>
            <a:endParaRPr lang="en-US" sz="2800" dirty="0">
              <a:solidFill>
                <a:schemeClr val="accent1"/>
              </a:solidFill>
              <a:latin typeface="Roboto" panose="02000000000000000000" pitchFamily="2" charset="0"/>
              <a:ea typeface="Roboto" panose="02000000000000000000" pitchFamily="2" charset="0"/>
            </a:endParaRPr>
          </a:p>
          <a:p>
            <a:pPr marL="0" indent="0">
              <a:buFontTx/>
              <a:buNone/>
            </a:pPr>
            <a:endParaRPr lang="en-US" sz="2800" dirty="0">
              <a:solidFill>
                <a:schemeClr val="accent1"/>
              </a:solidFill>
              <a:latin typeface="Roboto" panose="02000000000000000000" pitchFamily="2" charset="0"/>
              <a:ea typeface="Roboto" panose="02000000000000000000" pitchFamily="2" charset="0"/>
            </a:endParaRPr>
          </a:p>
          <a:p>
            <a:pPr marL="0" indent="0">
              <a:buFontTx/>
              <a:buNone/>
            </a:pPr>
            <a:endParaRPr lang="en-US" sz="2800" dirty="0">
              <a:solidFill>
                <a:schemeClr val="accent1"/>
              </a:solidFill>
              <a:latin typeface="Roboto" panose="02000000000000000000" pitchFamily="2" charset="0"/>
              <a:ea typeface="Roboto" panose="02000000000000000000" pitchFamily="2" charset="0"/>
            </a:endParaRPr>
          </a:p>
          <a:p>
            <a:pPr marL="0" indent="0">
              <a:buFontTx/>
              <a:buNone/>
            </a:pPr>
            <a:endParaRPr lang="en-US" sz="2800" dirty="0">
              <a:solidFill>
                <a:schemeClr val="accent1"/>
              </a:solidFill>
              <a:latin typeface="Roboto" panose="02000000000000000000" pitchFamily="2" charset="0"/>
              <a:ea typeface="Roboto" panose="02000000000000000000" pitchFamily="2" charset="0"/>
            </a:endParaRPr>
          </a:p>
          <a:p>
            <a:pPr marL="0" indent="0">
              <a:buFontTx/>
              <a:buNone/>
            </a:pPr>
            <a:endParaRPr lang="en-US" sz="2800" dirty="0">
              <a:solidFill>
                <a:schemeClr val="accent1"/>
              </a:solidFill>
              <a:latin typeface="Roboto" panose="02000000000000000000" pitchFamily="2" charset="0"/>
              <a:ea typeface="Roboto" panose="02000000000000000000" pitchFamily="2" charset="0"/>
            </a:endParaRPr>
          </a:p>
          <a:p>
            <a:pPr marL="0" indent="0">
              <a:buFontTx/>
              <a:buNone/>
            </a:pPr>
            <a:r>
              <a:rPr lang="en-US" sz="2200" dirty="0">
                <a:solidFill>
                  <a:schemeClr val="accent1"/>
                </a:solidFill>
                <a:latin typeface="Roboto" panose="02000000000000000000" pitchFamily="2" charset="0"/>
                <a:ea typeface="Roboto" panose="02000000000000000000" pitchFamily="2" charset="0"/>
              </a:rPr>
              <a:t>When in doubt, Google: 18 HIPAA Identifiers</a:t>
            </a:r>
          </a:p>
        </p:txBody>
      </p:sp>
      <p:sp>
        <p:nvSpPr>
          <p:cNvPr id="10" name="TextBox 9">
            <a:extLst>
              <a:ext uri="{FF2B5EF4-FFF2-40B4-BE49-F238E27FC236}">
                <a16:creationId xmlns:a16="http://schemas.microsoft.com/office/drawing/2014/main" id="{44732E01-24F9-4F42-A6B5-30A0C7EABF07}"/>
              </a:ext>
            </a:extLst>
          </p:cNvPr>
          <p:cNvSpPr txBox="1"/>
          <p:nvPr/>
        </p:nvSpPr>
        <p:spPr>
          <a:xfrm>
            <a:off x="328795" y="1579906"/>
            <a:ext cx="11227242" cy="2308324"/>
          </a:xfrm>
          <a:prstGeom prst="rect">
            <a:avLst/>
          </a:prstGeom>
          <a:noFill/>
        </p:spPr>
        <p:txBody>
          <a:bodyPr wrap="square" numCol="3" rtlCol="0">
            <a:spAutoFit/>
          </a:bodyPr>
          <a:lstStyle/>
          <a:p>
            <a:pPr marL="342900" indent="-342900">
              <a:buFont typeface="+mj-lt"/>
              <a:buAutoNum type="arabicPeriod"/>
            </a:pPr>
            <a:r>
              <a:rPr lang="en-US" sz="1600" dirty="0">
                <a:latin typeface="Roboto" panose="02000000000000000000" pitchFamily="2" charset="0"/>
                <a:ea typeface="Roboto" panose="02000000000000000000" pitchFamily="2" charset="0"/>
              </a:rPr>
              <a:t>Name</a:t>
            </a:r>
          </a:p>
          <a:p>
            <a:pPr marL="342900" indent="-342900">
              <a:buFont typeface="+mj-lt"/>
              <a:buAutoNum type="arabicPeriod"/>
            </a:pPr>
            <a:r>
              <a:rPr lang="en-US" sz="1600" dirty="0">
                <a:latin typeface="Roboto" panose="02000000000000000000" pitchFamily="2" charset="0"/>
                <a:ea typeface="Roboto" panose="02000000000000000000" pitchFamily="2" charset="0"/>
              </a:rPr>
              <a:t>Address			</a:t>
            </a:r>
          </a:p>
          <a:p>
            <a:pPr marL="342900" indent="-342900">
              <a:buFont typeface="+mj-lt"/>
              <a:buAutoNum type="arabicPeriod"/>
            </a:pPr>
            <a:r>
              <a:rPr lang="en-US" sz="1600" dirty="0">
                <a:latin typeface="Roboto" panose="02000000000000000000" pitchFamily="2" charset="0"/>
                <a:ea typeface="Roboto" panose="02000000000000000000" pitchFamily="2" charset="0"/>
              </a:rPr>
              <a:t>All elements of dates (except year)</a:t>
            </a:r>
          </a:p>
          <a:p>
            <a:pPr marL="342900" indent="-342900">
              <a:buFont typeface="+mj-lt"/>
              <a:buAutoNum type="arabicPeriod"/>
            </a:pPr>
            <a:r>
              <a:rPr lang="en-US" sz="1600" dirty="0">
                <a:latin typeface="Roboto" panose="02000000000000000000" pitchFamily="2" charset="0"/>
                <a:ea typeface="Roboto" panose="02000000000000000000" pitchFamily="2" charset="0"/>
              </a:rPr>
              <a:t>Phone Numbers</a:t>
            </a:r>
          </a:p>
          <a:p>
            <a:pPr marL="342900" indent="-342900">
              <a:buFont typeface="+mj-lt"/>
              <a:buAutoNum type="arabicPeriod"/>
            </a:pPr>
            <a:r>
              <a:rPr lang="en-US" sz="1600" dirty="0">
                <a:latin typeface="Roboto" panose="02000000000000000000" pitchFamily="2" charset="0"/>
                <a:ea typeface="Roboto" panose="02000000000000000000" pitchFamily="2" charset="0"/>
              </a:rPr>
              <a:t>Fax Numbers</a:t>
            </a:r>
          </a:p>
          <a:p>
            <a:pPr marL="342900" indent="-342900">
              <a:buFont typeface="+mj-lt"/>
              <a:buAutoNum type="arabicPeriod"/>
            </a:pPr>
            <a:r>
              <a:rPr lang="en-US" sz="1600" dirty="0">
                <a:latin typeface="Roboto" panose="02000000000000000000" pitchFamily="2" charset="0"/>
                <a:ea typeface="Roboto" panose="02000000000000000000" pitchFamily="2" charset="0"/>
              </a:rPr>
              <a:t>Email Addresses</a:t>
            </a:r>
          </a:p>
          <a:p>
            <a:pPr marL="342900" indent="-342900">
              <a:buFont typeface="+mj-lt"/>
              <a:buAutoNum type="arabicPeriod"/>
            </a:pPr>
            <a:r>
              <a:rPr lang="en-US" sz="1600" dirty="0">
                <a:latin typeface="Roboto" panose="02000000000000000000" pitchFamily="2" charset="0"/>
                <a:ea typeface="Roboto" panose="02000000000000000000" pitchFamily="2" charset="0"/>
              </a:rPr>
              <a:t>Social Security Numbers</a:t>
            </a:r>
          </a:p>
          <a:p>
            <a:pPr marL="342900" indent="-342900">
              <a:buFont typeface="+mj-lt"/>
              <a:buAutoNum type="arabicPeriod"/>
            </a:pPr>
            <a:r>
              <a:rPr lang="en-US" sz="1600" dirty="0">
                <a:latin typeface="Roboto" panose="02000000000000000000" pitchFamily="2" charset="0"/>
                <a:ea typeface="Roboto" panose="02000000000000000000" pitchFamily="2" charset="0"/>
              </a:rPr>
              <a:t>Medical Record Numbers</a:t>
            </a:r>
          </a:p>
          <a:p>
            <a:pPr marL="342900" indent="-342900">
              <a:buFont typeface="+mj-lt"/>
              <a:buAutoNum type="arabicPeriod"/>
            </a:pPr>
            <a:r>
              <a:rPr lang="en-US" sz="1600" dirty="0">
                <a:latin typeface="Roboto" panose="02000000000000000000" pitchFamily="2" charset="0"/>
                <a:ea typeface="Roboto" panose="02000000000000000000" pitchFamily="2" charset="0"/>
              </a:rPr>
              <a:t>Health Plan Beneficiary Numbers</a:t>
            </a:r>
          </a:p>
          <a:p>
            <a:pPr marL="342900" indent="-342900">
              <a:buFont typeface="+mj-lt"/>
              <a:buAutoNum type="arabicPeriod"/>
            </a:pPr>
            <a:r>
              <a:rPr lang="en-US" sz="1600" dirty="0">
                <a:latin typeface="Roboto" panose="02000000000000000000" pitchFamily="2" charset="0"/>
                <a:ea typeface="Roboto" panose="02000000000000000000" pitchFamily="2" charset="0"/>
              </a:rPr>
              <a:t>Account Numbers</a:t>
            </a:r>
          </a:p>
          <a:p>
            <a:pPr marL="342900" indent="-342900">
              <a:buFont typeface="+mj-lt"/>
              <a:buAutoNum type="arabicPeriod"/>
            </a:pPr>
            <a:r>
              <a:rPr lang="en-US" sz="1600" dirty="0">
                <a:latin typeface="Roboto" panose="02000000000000000000" pitchFamily="2" charset="0"/>
                <a:ea typeface="Roboto" panose="02000000000000000000" pitchFamily="2" charset="0"/>
              </a:rPr>
              <a:t>Certificate/License Numbers</a:t>
            </a:r>
          </a:p>
          <a:p>
            <a:pPr marL="342900" indent="-342900">
              <a:buFont typeface="+mj-lt"/>
              <a:buAutoNum type="arabicPeriod"/>
            </a:pPr>
            <a:r>
              <a:rPr lang="en-US" sz="1600" dirty="0">
                <a:latin typeface="Roboto" panose="02000000000000000000" pitchFamily="2" charset="0"/>
                <a:ea typeface="Roboto" panose="02000000000000000000" pitchFamily="2" charset="0"/>
              </a:rPr>
              <a:t>Vehicle Identifiers</a:t>
            </a:r>
          </a:p>
          <a:p>
            <a:pPr marL="342900" indent="-342900">
              <a:buFont typeface="+mj-lt"/>
              <a:buAutoNum type="arabicPeriod"/>
            </a:pPr>
            <a:r>
              <a:rPr lang="en-US" sz="1600" dirty="0">
                <a:latin typeface="Roboto" panose="02000000000000000000" pitchFamily="2" charset="0"/>
                <a:ea typeface="Roboto" panose="02000000000000000000" pitchFamily="2" charset="0"/>
              </a:rPr>
              <a:t>Device Serial Numbers</a:t>
            </a:r>
          </a:p>
          <a:p>
            <a:pPr marL="342900" indent="-342900">
              <a:buFont typeface="+mj-lt"/>
              <a:buAutoNum type="arabicPeriod"/>
            </a:pPr>
            <a:r>
              <a:rPr lang="en-US" sz="1600" dirty="0">
                <a:latin typeface="Roboto" panose="02000000000000000000" pitchFamily="2" charset="0"/>
                <a:ea typeface="Roboto" panose="02000000000000000000" pitchFamily="2" charset="0"/>
              </a:rPr>
              <a:t>Web URLs</a:t>
            </a:r>
          </a:p>
          <a:p>
            <a:pPr marL="342900" indent="-342900">
              <a:buFont typeface="+mj-lt"/>
              <a:buAutoNum type="arabicPeriod"/>
            </a:pPr>
            <a:r>
              <a:rPr lang="en-US" sz="1600" dirty="0">
                <a:latin typeface="Roboto" panose="02000000000000000000" pitchFamily="2" charset="0"/>
                <a:ea typeface="Roboto" panose="02000000000000000000" pitchFamily="2" charset="0"/>
              </a:rPr>
              <a:t>IP Addresses</a:t>
            </a:r>
          </a:p>
          <a:p>
            <a:pPr marL="342900" indent="-342900">
              <a:buFont typeface="+mj-lt"/>
              <a:buAutoNum type="arabicPeriod"/>
            </a:pPr>
            <a:r>
              <a:rPr lang="en-US" sz="1600" dirty="0">
                <a:latin typeface="Roboto" panose="02000000000000000000" pitchFamily="2" charset="0"/>
                <a:ea typeface="Roboto" panose="02000000000000000000" pitchFamily="2" charset="0"/>
              </a:rPr>
              <a:t>Finger or Voice Prints</a:t>
            </a:r>
          </a:p>
          <a:p>
            <a:pPr marL="342900" indent="-342900">
              <a:buFont typeface="+mj-lt"/>
              <a:buAutoNum type="arabicPeriod"/>
            </a:pPr>
            <a:r>
              <a:rPr lang="en-US" sz="1600" dirty="0">
                <a:latin typeface="Roboto" panose="02000000000000000000" pitchFamily="2" charset="0"/>
                <a:ea typeface="Roboto" panose="02000000000000000000" pitchFamily="2" charset="0"/>
              </a:rPr>
              <a:t>Photographic images</a:t>
            </a:r>
          </a:p>
          <a:p>
            <a:pPr marL="342900" indent="-342900">
              <a:buFont typeface="+mj-lt"/>
              <a:buAutoNum type="arabicPeriod"/>
            </a:pPr>
            <a:r>
              <a:rPr lang="en-US" sz="1600" dirty="0">
                <a:latin typeface="Roboto" panose="02000000000000000000" pitchFamily="2" charset="0"/>
                <a:ea typeface="Roboto" panose="02000000000000000000" pitchFamily="2" charset="0"/>
              </a:rPr>
              <a:t>Other Unique Identifiers</a:t>
            </a:r>
          </a:p>
          <a:p>
            <a:pPr marL="342900" indent="-342900">
              <a:buFont typeface="+mj-lt"/>
              <a:buAutoNum type="arabicPeriod"/>
            </a:pPr>
            <a:endParaRPr lang="en-US" sz="1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48235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latin typeface="Roboto" panose="02000000000000000000" pitchFamily="2" charset="0"/>
                <a:ea typeface="Roboto" panose="02000000000000000000" pitchFamily="2" charset="0"/>
              </a:rPr>
              <a:t>Removing HIPAA and tidying data</a:t>
            </a:r>
            <a:endParaRPr lang="en-US" sz="3000" dirty="0"/>
          </a:p>
        </p:txBody>
      </p:sp>
      <p:sp>
        <p:nvSpPr>
          <p:cNvPr id="9" name="Content Placeholder 2">
            <a:extLst>
              <a:ext uri="{FF2B5EF4-FFF2-40B4-BE49-F238E27FC236}">
                <a16:creationId xmlns:a16="http://schemas.microsoft.com/office/drawing/2014/main" id="{A4264545-4255-9C45-AB2C-4745BDD917BE}"/>
              </a:ext>
            </a:extLst>
          </p:cNvPr>
          <p:cNvSpPr txBox="1">
            <a:spLocks/>
          </p:cNvSpPr>
          <p:nvPr/>
        </p:nvSpPr>
        <p:spPr>
          <a:xfrm>
            <a:off x="328795" y="1009155"/>
            <a:ext cx="8358005" cy="4023360"/>
          </a:xfrm>
          <a:prstGeom prst="rect">
            <a:avLst/>
          </a:prstGeom>
        </p:spPr>
        <p:txBody>
          <a:bodyPr>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tabLst/>
              <a:defRPr sz="2400" kern="1200">
                <a:solidFill>
                  <a:srgbClr val="7F7F7F"/>
                </a:solidFill>
                <a:latin typeface="Arial"/>
                <a:ea typeface="+mn-ea"/>
                <a:cs typeface="Arial"/>
              </a:defRPr>
            </a:lvl1pPr>
            <a:lvl2pPr marL="742950" marR="0" indent="-285750" algn="l" defTabSz="914400" rtl="0" eaLnBrk="1" fontAlgn="base" latinLnBrk="0" hangingPunct="1">
              <a:lnSpc>
                <a:spcPct val="100000"/>
              </a:lnSpc>
              <a:spcBef>
                <a:spcPct val="20000"/>
              </a:spcBef>
              <a:spcAft>
                <a:spcPct val="0"/>
              </a:spcAft>
              <a:buClrTx/>
              <a:buSzTx/>
              <a:buFontTx/>
              <a:buChar char="–"/>
              <a:tabLst/>
              <a:defRPr sz="1500" b="1" kern="1200">
                <a:solidFill>
                  <a:schemeClr val="accent3"/>
                </a:solidFill>
                <a:latin typeface="Arial"/>
                <a:ea typeface="+mn-ea"/>
                <a:cs typeface="Arial"/>
              </a:defRPr>
            </a:lvl2pPr>
            <a:lvl3pPr marL="1143000" marR="0" indent="-228600" algn="l" defTabSz="914400" rtl="0" eaLnBrk="1" fontAlgn="base" latinLnBrk="0" hangingPunct="1">
              <a:lnSpc>
                <a:spcPct val="100000"/>
              </a:lnSpc>
              <a:spcBef>
                <a:spcPct val="20000"/>
              </a:spcBef>
              <a:spcAft>
                <a:spcPct val="0"/>
              </a:spcAft>
              <a:buClrTx/>
              <a:buSzTx/>
              <a:buFontTx/>
              <a:buChar char="•"/>
              <a:tabLst/>
              <a:defRPr sz="1500" kern="1200">
                <a:solidFill>
                  <a:srgbClr val="7F7F7F"/>
                </a:solidFill>
                <a:latin typeface="Arial"/>
                <a:ea typeface="+mn-ea"/>
                <a:cs typeface="Arial"/>
              </a:defRPr>
            </a:lvl3pPr>
            <a:lvl4pPr marL="0" indent="-228600" algn="l" defTabSz="457200" rtl="0" eaLnBrk="1" latinLnBrk="0" hangingPunct="1">
              <a:spcBef>
                <a:spcPct val="20000"/>
              </a:spcBef>
              <a:buFont typeface="Arial"/>
              <a:buChar char="–"/>
              <a:defRPr sz="1500" kern="1200">
                <a:solidFill>
                  <a:srgbClr val="7F7F7F"/>
                </a:solidFill>
                <a:latin typeface="Arial"/>
                <a:ea typeface="+mn-ea"/>
                <a:cs typeface="Arial"/>
              </a:defRPr>
            </a:lvl4pPr>
            <a:lvl5pPr marL="457200" indent="-228600" algn="l" defTabSz="457200" rtl="0" eaLnBrk="1" latinLnBrk="0" hangingPunct="1">
              <a:spcBef>
                <a:spcPct val="20000"/>
              </a:spcBef>
              <a:buFont typeface="Arial"/>
              <a:buChar char="»"/>
              <a:defRPr sz="1500" kern="1200">
                <a:solidFill>
                  <a:srgbClr val="7F7F7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200" dirty="0">
              <a:solidFill>
                <a:schemeClr val="accent1"/>
              </a:solidFill>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6C40D38C-9499-DC47-88C1-4A5FD32A2B47}"/>
              </a:ext>
            </a:extLst>
          </p:cNvPr>
          <p:cNvSpPr txBox="1"/>
          <p:nvPr/>
        </p:nvSpPr>
        <p:spPr>
          <a:xfrm>
            <a:off x="457200" y="1181216"/>
            <a:ext cx="7850221"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Instead of using name/MRN, just add an arbitrary ID number (1, 2, 3, 4, </a:t>
            </a:r>
            <a:r>
              <a:rPr lang="en-US" dirty="0" err="1">
                <a:latin typeface="Roboto" panose="02000000000000000000" pitchFamily="2" charset="0"/>
                <a:ea typeface="Roboto" panose="02000000000000000000" pitchFamily="2" charset="0"/>
              </a:rPr>
              <a:t>etc</a:t>
            </a:r>
            <a:r>
              <a:rPr lang="en-US" dirty="0">
                <a:latin typeface="Roboto" panose="02000000000000000000" pitchFamily="2" charset="0"/>
                <a:ea typeface="Roboto" panose="02000000000000000000" pitchFamily="2" charset="0"/>
              </a:rPr>
              <a:t>) and send the statistician the version with arbitrary ID</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Remove any variables that are not relevant to the study</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Remove any free text variables (</a:t>
            </a:r>
            <a:r>
              <a:rPr lang="en-US" dirty="0" err="1">
                <a:latin typeface="Roboto" panose="02000000000000000000" pitchFamily="2" charset="0"/>
                <a:ea typeface="Roboto" panose="02000000000000000000" pitchFamily="2" charset="0"/>
              </a:rPr>
              <a:t>ie</a:t>
            </a:r>
            <a:r>
              <a:rPr lang="en-US" dirty="0">
                <a:latin typeface="Roboto" panose="02000000000000000000" pitchFamily="2" charset="0"/>
                <a:ea typeface="Roboto" panose="02000000000000000000" pitchFamily="2" charset="0"/>
              </a:rPr>
              <a:t>. Notes) unless relevant</a:t>
            </a:r>
          </a:p>
          <a:p>
            <a:pPr marL="285750" indent="-285750">
              <a:buFont typeface="Arial" panose="020B0604020202020204" pitchFamily="34" charset="0"/>
              <a:buChar char="•"/>
            </a:pP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9026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Roboto" panose="02000000000000000000" pitchFamily="2" charset="0"/>
                <a:ea typeface="Roboto" panose="02000000000000000000" pitchFamily="2" charset="0"/>
              </a:rPr>
              <a:t>Tip 3: Start with layman’s summary</a:t>
            </a:r>
            <a:endParaRPr lang="en-US" sz="3000" dirty="0"/>
          </a:p>
        </p:txBody>
      </p:sp>
      <p:sp>
        <p:nvSpPr>
          <p:cNvPr id="6" name="TextBox 5">
            <a:extLst>
              <a:ext uri="{FF2B5EF4-FFF2-40B4-BE49-F238E27FC236}">
                <a16:creationId xmlns:a16="http://schemas.microsoft.com/office/drawing/2014/main" id="{E446B5C5-27BE-264F-81F0-6F93837B8D9F}"/>
              </a:ext>
            </a:extLst>
          </p:cNvPr>
          <p:cNvSpPr txBox="1"/>
          <p:nvPr/>
        </p:nvSpPr>
        <p:spPr>
          <a:xfrm>
            <a:off x="457200" y="1025574"/>
            <a:ext cx="7787473" cy="2277547"/>
          </a:xfrm>
          <a:prstGeom prst="rect">
            <a:avLst/>
          </a:prstGeom>
          <a:noFill/>
        </p:spPr>
        <p:txBody>
          <a:bodyPr wrap="square" rtlCol="0">
            <a:spAutoFit/>
          </a:bodyPr>
          <a:lstStyle/>
          <a:p>
            <a:endParaRPr lang="en-US" sz="160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Statisticians work on lots of projects, and are likely not experts in your clinical area</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Start discussion with a summary of your study in layman’s terms</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Explain clinical terms that are relevant to the study</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19481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Roboto" panose="02000000000000000000" pitchFamily="2" charset="0"/>
                <a:ea typeface="Roboto" panose="02000000000000000000" pitchFamily="2" charset="0"/>
              </a:rPr>
              <a:t>Tip 4: State the research question</a:t>
            </a:r>
            <a:endParaRPr lang="en-US" sz="3000" dirty="0"/>
          </a:p>
        </p:txBody>
      </p:sp>
      <p:sp>
        <p:nvSpPr>
          <p:cNvPr id="6" name="TextBox 5">
            <a:extLst>
              <a:ext uri="{FF2B5EF4-FFF2-40B4-BE49-F238E27FC236}">
                <a16:creationId xmlns:a16="http://schemas.microsoft.com/office/drawing/2014/main" id="{E446B5C5-27BE-264F-81F0-6F93837B8D9F}"/>
              </a:ext>
            </a:extLst>
          </p:cNvPr>
          <p:cNvSpPr txBox="1"/>
          <p:nvPr/>
        </p:nvSpPr>
        <p:spPr>
          <a:xfrm>
            <a:off x="457200" y="1025574"/>
            <a:ext cx="7787473" cy="240065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Should clearly define exposure (X), outcome (Y) and population (P)</a:t>
            </a: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r>
              <a:rPr lang="en-US" sz="2400" i="1" dirty="0">
                <a:latin typeface="Roboto" panose="02000000000000000000" pitchFamily="2" charset="0"/>
                <a:ea typeface="Roboto" panose="02000000000000000000" pitchFamily="2" charset="0"/>
              </a:rPr>
              <a:t>“Is X associated with a change in Y in population P?”</a:t>
            </a:r>
          </a:p>
          <a:p>
            <a:endParaRPr lang="en-US" i="1" dirty="0">
              <a:latin typeface="Roboto" panose="02000000000000000000" pitchFamily="2" charset="0"/>
              <a:ea typeface="Roboto" panose="02000000000000000000" pitchFamily="2" charset="0"/>
            </a:endParaRPr>
          </a:p>
          <a:p>
            <a:endParaRPr lang="en-US" i="1"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Should also be SMART</a:t>
            </a: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85305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latin typeface="Roboto" panose="02000000000000000000" pitchFamily="2" charset="0"/>
                <a:ea typeface="Roboto" panose="02000000000000000000" pitchFamily="2" charset="0"/>
              </a:rPr>
              <a:t>SMART Research Questions</a:t>
            </a:r>
            <a:endParaRPr lang="en-US" sz="3000" dirty="0"/>
          </a:p>
        </p:txBody>
      </p:sp>
      <p:sp>
        <p:nvSpPr>
          <p:cNvPr id="3" name="Rectangle 2">
            <a:extLst>
              <a:ext uri="{FF2B5EF4-FFF2-40B4-BE49-F238E27FC236}">
                <a16:creationId xmlns:a16="http://schemas.microsoft.com/office/drawing/2014/main" id="{FD4A813B-3536-0B40-9C67-A49E8C09C1FA}"/>
              </a:ext>
            </a:extLst>
          </p:cNvPr>
          <p:cNvSpPr/>
          <p:nvPr/>
        </p:nvSpPr>
        <p:spPr>
          <a:xfrm>
            <a:off x="457200" y="752591"/>
            <a:ext cx="8229600" cy="4124206"/>
          </a:xfrm>
          <a:prstGeom prst="rect">
            <a:avLst/>
          </a:prstGeom>
        </p:spPr>
        <p:txBody>
          <a:bodyPr wrap="square">
            <a:spAutoFit/>
          </a:bodyPr>
          <a:lstStyle/>
          <a:p>
            <a:endParaRPr lang="en-US" sz="160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Specific?</a:t>
            </a:r>
          </a:p>
          <a:p>
            <a:pPr marL="742950" lvl="1" indent="-285750">
              <a:buFont typeface="Arial" panose="020B0604020202020204" pitchFamily="34" charset="0"/>
              <a:buChar char="•"/>
            </a:pPr>
            <a:r>
              <a:rPr lang="en-US" sz="1200" dirty="0">
                <a:latin typeface="Roboto" panose="02000000000000000000" pitchFamily="2" charset="0"/>
                <a:ea typeface="Roboto" panose="02000000000000000000" pitchFamily="2" charset="0"/>
              </a:rPr>
              <a:t>One primary objective?</a:t>
            </a:r>
            <a:br>
              <a:rPr lang="en-US" sz="1200" dirty="0">
                <a:latin typeface="Roboto" panose="02000000000000000000" pitchFamily="2" charset="0"/>
                <a:ea typeface="Roboto" panose="02000000000000000000" pitchFamily="2" charset="0"/>
              </a:rPr>
            </a:br>
            <a:endParaRPr lang="en-US" sz="120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Measurable?</a:t>
            </a:r>
          </a:p>
          <a:p>
            <a:pPr marL="742950" lvl="1" indent="-285750">
              <a:buFont typeface="Arial" panose="020B0604020202020204" pitchFamily="34" charset="0"/>
              <a:buChar char="•"/>
            </a:pPr>
            <a:r>
              <a:rPr lang="en-US" sz="1200" dirty="0">
                <a:latin typeface="Roboto" panose="02000000000000000000" pitchFamily="2" charset="0"/>
                <a:ea typeface="Roboto" panose="02000000000000000000" pitchFamily="2" charset="0"/>
              </a:rPr>
              <a:t>Quantifiable endpoint?</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Attainable?</a:t>
            </a:r>
          </a:p>
          <a:p>
            <a:pPr marL="742950" lvl="1" indent="-285750">
              <a:buFont typeface="Arial" panose="020B0604020202020204" pitchFamily="34" charset="0"/>
              <a:buChar char="•"/>
            </a:pPr>
            <a:r>
              <a:rPr lang="en-US" sz="1200" dirty="0">
                <a:latin typeface="Roboto" panose="02000000000000000000" pitchFamily="2" charset="0"/>
                <a:ea typeface="Roboto" panose="02000000000000000000" pitchFamily="2" charset="0"/>
              </a:rPr>
              <a:t>Do you have the appropriate resources?</a:t>
            </a:r>
          </a:p>
          <a:p>
            <a:pPr lvl="1"/>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Relevant?</a:t>
            </a:r>
          </a:p>
          <a:p>
            <a:pPr marL="742950" lvl="1" indent="-285750">
              <a:buFont typeface="Arial" panose="020B0604020202020204" pitchFamily="34" charset="0"/>
              <a:buChar char="•"/>
            </a:pPr>
            <a:r>
              <a:rPr lang="en-US" sz="1200" dirty="0">
                <a:latin typeface="Roboto" panose="02000000000000000000" pitchFamily="2" charset="0"/>
                <a:ea typeface="Roboto" panose="02000000000000000000" pitchFamily="2" charset="0"/>
              </a:rPr>
              <a:t>Is it novel?</a:t>
            </a:r>
          </a:p>
          <a:p>
            <a:pPr marL="742950" lvl="1" indent="-285750">
              <a:buFont typeface="Arial" panose="020B0604020202020204" pitchFamily="34" charset="0"/>
              <a:buChar char="•"/>
            </a:pPr>
            <a:r>
              <a:rPr lang="en-US" sz="1200" dirty="0">
                <a:latin typeface="Roboto" panose="02000000000000000000" pitchFamily="2" charset="0"/>
                <a:ea typeface="Roboto" panose="02000000000000000000" pitchFamily="2" charset="0"/>
              </a:rPr>
              <a:t>Is it clinically meaningful?</a:t>
            </a:r>
            <a:br>
              <a:rPr lang="en-US" sz="1200" dirty="0">
                <a:latin typeface="Roboto" panose="02000000000000000000" pitchFamily="2" charset="0"/>
                <a:ea typeface="Roboto" panose="02000000000000000000" pitchFamily="2" charset="0"/>
              </a:rPr>
            </a:br>
            <a:endParaRPr lang="en-US" sz="120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Timely?</a:t>
            </a:r>
          </a:p>
          <a:p>
            <a:pPr marL="742950" lvl="1" indent="-285750">
              <a:buFont typeface="Arial" panose="020B0604020202020204" pitchFamily="34" charset="0"/>
              <a:buChar char="•"/>
            </a:pPr>
            <a:r>
              <a:rPr lang="en-US" sz="1200" dirty="0">
                <a:latin typeface="Roboto" panose="02000000000000000000" pitchFamily="2" charset="0"/>
                <a:ea typeface="Roboto" panose="02000000000000000000" pitchFamily="2" charset="0"/>
              </a:rPr>
              <a:t>How long will data collection take?</a:t>
            </a: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34510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Roboto" panose="02000000000000000000" pitchFamily="2" charset="0"/>
                <a:ea typeface="Roboto" panose="02000000000000000000" pitchFamily="2" charset="0"/>
              </a:rPr>
              <a:t>Tip 5: Define your sample</a:t>
            </a:r>
            <a:endParaRPr lang="en-US" sz="3000" dirty="0"/>
          </a:p>
        </p:txBody>
      </p:sp>
      <p:sp>
        <p:nvSpPr>
          <p:cNvPr id="6" name="TextBox 5">
            <a:extLst>
              <a:ext uri="{FF2B5EF4-FFF2-40B4-BE49-F238E27FC236}">
                <a16:creationId xmlns:a16="http://schemas.microsoft.com/office/drawing/2014/main" id="{E446B5C5-27BE-264F-81F0-6F93837B8D9F}"/>
              </a:ext>
            </a:extLst>
          </p:cNvPr>
          <p:cNvSpPr txBox="1"/>
          <p:nvPr/>
        </p:nvSpPr>
        <p:spPr>
          <a:xfrm>
            <a:off x="457200" y="1181216"/>
            <a:ext cx="7787473"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What clinical population will you study? What timeframe? </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How will you collect a sample of that population? (EHR, </a:t>
            </a:r>
            <a:r>
              <a:rPr lang="en-US" dirty="0" err="1">
                <a:latin typeface="Roboto" panose="02000000000000000000" pitchFamily="2" charset="0"/>
                <a:ea typeface="Roboto" panose="02000000000000000000" pitchFamily="2" charset="0"/>
              </a:rPr>
              <a:t>RedCap</a:t>
            </a:r>
            <a:r>
              <a:rPr lang="en-US" dirty="0">
                <a:latin typeface="Roboto" panose="02000000000000000000" pitchFamily="2" charset="0"/>
                <a:ea typeface="Roboto" panose="02000000000000000000" pitchFamily="2" charset="0"/>
              </a:rPr>
              <a:t>, registry, surveys </a:t>
            </a:r>
            <a:r>
              <a:rPr lang="en-US" dirty="0" err="1">
                <a:latin typeface="Roboto" panose="02000000000000000000" pitchFamily="2" charset="0"/>
                <a:ea typeface="Roboto" panose="02000000000000000000" pitchFamily="2" charset="0"/>
              </a:rPr>
              <a:t>etc</a:t>
            </a:r>
            <a:r>
              <a:rPr lang="en-US" dirty="0">
                <a:latin typeface="Roboto" panose="02000000000000000000" pitchFamily="2" charset="0"/>
                <a:ea typeface="Roboto" panose="02000000000000000000" pitchFamily="2" charset="0"/>
              </a:rPr>
              <a:t>)</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Are there logistical constrains in collecting the sample? (</a:t>
            </a:r>
            <a:r>
              <a:rPr lang="en-US" dirty="0" err="1">
                <a:latin typeface="Roboto" panose="02000000000000000000" pitchFamily="2" charset="0"/>
                <a:ea typeface="Roboto" panose="02000000000000000000" pitchFamily="2" charset="0"/>
              </a:rPr>
              <a:t>ie</a:t>
            </a:r>
            <a:r>
              <a:rPr lang="en-US" dirty="0">
                <a:latin typeface="Roboto" panose="02000000000000000000" pitchFamily="2" charset="0"/>
                <a:ea typeface="Roboto" panose="02000000000000000000" pitchFamily="2" charset="0"/>
              </a:rPr>
              <a:t>. lab samples)</a:t>
            </a:r>
          </a:p>
        </p:txBody>
      </p:sp>
    </p:spTree>
    <p:extLst>
      <p:ext uri="{BB962C8B-B14F-4D97-AF65-F5344CB8AC3E}">
        <p14:creationId xmlns:p14="http://schemas.microsoft.com/office/powerpoint/2010/main" val="3707317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latin typeface="Roboto" panose="02000000000000000000" pitchFamily="2" charset="0"/>
                <a:ea typeface="Roboto" panose="02000000000000000000" pitchFamily="2" charset="0"/>
              </a:rPr>
              <a:t>On sample size</a:t>
            </a:r>
            <a:endParaRPr lang="en-US" sz="3000" dirty="0"/>
          </a:p>
        </p:txBody>
      </p:sp>
      <p:sp>
        <p:nvSpPr>
          <p:cNvPr id="3" name="Rectangle 2">
            <a:extLst>
              <a:ext uri="{FF2B5EF4-FFF2-40B4-BE49-F238E27FC236}">
                <a16:creationId xmlns:a16="http://schemas.microsoft.com/office/drawing/2014/main" id="{FD4A813B-3536-0B40-9C67-A49E8C09C1FA}"/>
              </a:ext>
            </a:extLst>
          </p:cNvPr>
          <p:cNvSpPr/>
          <p:nvPr/>
        </p:nvSpPr>
        <p:spPr>
          <a:xfrm>
            <a:off x="457200" y="752591"/>
            <a:ext cx="8229600" cy="3139321"/>
          </a:xfrm>
          <a:prstGeom prst="rect">
            <a:avLst/>
          </a:prstGeom>
        </p:spPr>
        <p:txBody>
          <a:bodyPr wrap="square">
            <a:spAutoFit/>
          </a:bodyPr>
          <a:lstStyle/>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It is not “one size fits all!”</a:t>
            </a: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The statistician can help you determine the sample size needed for your study based on some expected parameters, but this will vary based on your research question, the types of variables collected, expected effect sizes, etc.</a:t>
            </a: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Helpful if you have pilot data!</a:t>
            </a: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Sometimes the sample size is fixed due to logistics. In this case, we work backwards and calculate power or detectable difference.</a:t>
            </a: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3617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Roboto" panose="02000000000000000000" pitchFamily="2" charset="0"/>
                <a:ea typeface="Roboto" panose="02000000000000000000" pitchFamily="2" charset="0"/>
              </a:rPr>
              <a:t>Tip 6: Define variables of interest</a:t>
            </a:r>
            <a:endParaRPr lang="en-US" sz="3000" dirty="0"/>
          </a:p>
        </p:txBody>
      </p:sp>
      <p:sp>
        <p:nvSpPr>
          <p:cNvPr id="6" name="TextBox 5">
            <a:extLst>
              <a:ext uri="{FF2B5EF4-FFF2-40B4-BE49-F238E27FC236}">
                <a16:creationId xmlns:a16="http://schemas.microsoft.com/office/drawing/2014/main" id="{E446B5C5-27BE-264F-81F0-6F93837B8D9F}"/>
              </a:ext>
            </a:extLst>
          </p:cNvPr>
          <p:cNvSpPr txBox="1"/>
          <p:nvPr/>
        </p:nvSpPr>
        <p:spPr>
          <a:xfrm>
            <a:off x="457200" y="1093668"/>
            <a:ext cx="7787473" cy="2862322"/>
          </a:xfrm>
          <a:prstGeom prst="rect">
            <a:avLst/>
          </a:prstGeom>
          <a:noFill/>
        </p:spPr>
        <p:txBody>
          <a:bodyPr wrap="square" rtlCol="0">
            <a:spAutoFit/>
          </a:bodyPr>
          <a:lstStyle/>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Are the outcomes and exposures of interest measured as:</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Continuous?</a:t>
            </a: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Ordinal?</a:t>
            </a: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Nominal?</a:t>
            </a: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Categorical?</a:t>
            </a: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Give feasible ranges/all possible categories for each variable</a:t>
            </a: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41627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Roboto" panose="02000000000000000000" pitchFamily="2" charset="0"/>
                <a:ea typeface="Roboto" panose="02000000000000000000" pitchFamily="2" charset="0"/>
              </a:rPr>
              <a:t>Tip 7: Identify possible confounders</a:t>
            </a:r>
            <a:endParaRPr lang="en-US" sz="3000" dirty="0"/>
          </a:p>
        </p:txBody>
      </p:sp>
      <p:sp>
        <p:nvSpPr>
          <p:cNvPr id="6" name="TextBox 5">
            <a:extLst>
              <a:ext uri="{FF2B5EF4-FFF2-40B4-BE49-F238E27FC236}">
                <a16:creationId xmlns:a16="http://schemas.microsoft.com/office/drawing/2014/main" id="{E446B5C5-27BE-264F-81F0-6F93837B8D9F}"/>
              </a:ext>
            </a:extLst>
          </p:cNvPr>
          <p:cNvSpPr txBox="1"/>
          <p:nvPr/>
        </p:nvSpPr>
        <p:spPr>
          <a:xfrm>
            <a:off x="457200" y="1045029"/>
            <a:ext cx="7787473" cy="1754326"/>
          </a:xfrm>
          <a:prstGeom prst="rect">
            <a:avLst/>
          </a:prstGeom>
          <a:noFill/>
        </p:spPr>
        <p:txBody>
          <a:bodyPr wrap="square" rtlCol="0">
            <a:spAutoFit/>
          </a:bodyPr>
          <a:lstStyle/>
          <a:p>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Sometimes established in literature</a:t>
            </a:r>
          </a:p>
          <a:p>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Sometimes based on clinical knowledge</a:t>
            </a: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E780EC6A-9B94-5C42-9DB1-BF7D7B885784}"/>
              </a:ext>
            </a:extLst>
          </p:cNvPr>
          <p:cNvPicPr>
            <a:picLocks noChangeAspect="1"/>
          </p:cNvPicPr>
          <p:nvPr/>
        </p:nvPicPr>
        <p:blipFill>
          <a:blip r:embed="rId2"/>
          <a:stretch>
            <a:fillRect/>
          </a:stretch>
        </p:blipFill>
        <p:spPr>
          <a:xfrm>
            <a:off x="5038928" y="2332634"/>
            <a:ext cx="3852153" cy="2314575"/>
          </a:xfrm>
          <a:prstGeom prst="rect">
            <a:avLst/>
          </a:prstGeom>
        </p:spPr>
      </p:pic>
      <p:sp>
        <p:nvSpPr>
          <p:cNvPr id="4" name="Rectangle 3">
            <a:extLst>
              <a:ext uri="{FF2B5EF4-FFF2-40B4-BE49-F238E27FC236}">
                <a16:creationId xmlns:a16="http://schemas.microsoft.com/office/drawing/2014/main" id="{2B8AD6AB-CDCD-904A-95F6-BAEF1FC7D585}"/>
              </a:ext>
            </a:extLst>
          </p:cNvPr>
          <p:cNvSpPr/>
          <p:nvPr/>
        </p:nvSpPr>
        <p:spPr>
          <a:xfrm>
            <a:off x="5340485" y="2799355"/>
            <a:ext cx="3249038" cy="1033343"/>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6670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Roboto" panose="02000000000000000000" pitchFamily="2" charset="0"/>
                <a:ea typeface="Roboto" panose="02000000000000000000" pitchFamily="2" charset="0"/>
              </a:rPr>
              <a:t>Tip 7: Identify possible confounders</a:t>
            </a:r>
            <a:endParaRPr lang="en-US" sz="3000" dirty="0"/>
          </a:p>
        </p:txBody>
      </p:sp>
      <p:sp>
        <p:nvSpPr>
          <p:cNvPr id="6" name="TextBox 5">
            <a:extLst>
              <a:ext uri="{FF2B5EF4-FFF2-40B4-BE49-F238E27FC236}">
                <a16:creationId xmlns:a16="http://schemas.microsoft.com/office/drawing/2014/main" id="{E446B5C5-27BE-264F-81F0-6F93837B8D9F}"/>
              </a:ext>
            </a:extLst>
          </p:cNvPr>
          <p:cNvSpPr txBox="1"/>
          <p:nvPr/>
        </p:nvSpPr>
        <p:spPr>
          <a:xfrm>
            <a:off x="457200" y="1045029"/>
            <a:ext cx="7787473" cy="1754326"/>
          </a:xfrm>
          <a:prstGeom prst="rect">
            <a:avLst/>
          </a:prstGeom>
          <a:noFill/>
        </p:spPr>
        <p:txBody>
          <a:bodyPr wrap="square" rtlCol="0">
            <a:spAutoFit/>
          </a:bodyPr>
          <a:lstStyle/>
          <a:p>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Sometimes established in literature</a:t>
            </a:r>
          </a:p>
          <a:p>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Sometimes based on clinical knowledge</a:t>
            </a: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E780EC6A-9B94-5C42-9DB1-BF7D7B885784}"/>
              </a:ext>
            </a:extLst>
          </p:cNvPr>
          <p:cNvPicPr>
            <a:picLocks noChangeAspect="1"/>
          </p:cNvPicPr>
          <p:nvPr/>
        </p:nvPicPr>
        <p:blipFill>
          <a:blip r:embed="rId2"/>
          <a:stretch>
            <a:fillRect/>
          </a:stretch>
        </p:blipFill>
        <p:spPr>
          <a:xfrm>
            <a:off x="5038928" y="2332634"/>
            <a:ext cx="3852153" cy="2314575"/>
          </a:xfrm>
          <a:prstGeom prst="rect">
            <a:avLst/>
          </a:prstGeom>
        </p:spPr>
      </p:pic>
    </p:spTree>
    <p:extLst>
      <p:ext uri="{BB962C8B-B14F-4D97-AF65-F5344CB8AC3E}">
        <p14:creationId xmlns:p14="http://schemas.microsoft.com/office/powerpoint/2010/main" val="49865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Roboto" panose="02000000000000000000" pitchFamily="2" charset="0"/>
                <a:ea typeface="Roboto" panose="02000000000000000000" pitchFamily="2" charset="0"/>
              </a:rPr>
              <a:t>Today’s Topics</a:t>
            </a:r>
            <a:endParaRPr lang="en-US" dirty="0"/>
          </a:p>
        </p:txBody>
      </p:sp>
      <p:sp>
        <p:nvSpPr>
          <p:cNvPr id="6" name="TextBox 5">
            <a:extLst>
              <a:ext uri="{FF2B5EF4-FFF2-40B4-BE49-F238E27FC236}">
                <a16:creationId xmlns:a16="http://schemas.microsoft.com/office/drawing/2014/main" id="{E446B5C5-27BE-264F-81F0-6F93837B8D9F}"/>
              </a:ext>
            </a:extLst>
          </p:cNvPr>
          <p:cNvSpPr txBox="1"/>
          <p:nvPr/>
        </p:nvSpPr>
        <p:spPr>
          <a:xfrm>
            <a:off x="457200" y="1181216"/>
            <a:ext cx="7787473" cy="3416320"/>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1) The statistical consulting process</a:t>
            </a:r>
          </a:p>
          <a:p>
            <a:pPr marL="742950" lvl="1" indent="-285750">
              <a:buFont typeface="Arial" panose="020B0604020202020204" pitchFamily="34" charset="0"/>
              <a:buChar char="•"/>
            </a:pPr>
            <a:r>
              <a:rPr lang="en-US" dirty="0">
                <a:latin typeface="Roboto" panose="02000000000000000000" pitchFamily="2" charset="0"/>
                <a:ea typeface="Roboto" panose="02000000000000000000" pitchFamily="2" charset="0"/>
              </a:rPr>
              <a:t>10 tips for a successful project, start to finish</a:t>
            </a:r>
          </a:p>
          <a:p>
            <a:pPr marL="742950" lvl="1" indent="-285750">
              <a:buFont typeface="Arial" panose="020B0604020202020204" pitchFamily="34" charset="0"/>
              <a:buChar char="•"/>
            </a:pPr>
            <a:r>
              <a:rPr lang="en-US" dirty="0">
                <a:latin typeface="Roboto" panose="02000000000000000000" pitchFamily="2" charset="0"/>
                <a:ea typeface="Roboto" panose="02000000000000000000" pitchFamily="2" charset="0"/>
              </a:rPr>
              <a:t>Providing clean data</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2) Common statistical tests</a:t>
            </a:r>
          </a:p>
          <a:p>
            <a:pPr marL="742950" lvl="1" indent="-285750">
              <a:buFont typeface="Arial" panose="020B0604020202020204" pitchFamily="34" charset="0"/>
              <a:buChar char="•"/>
            </a:pPr>
            <a:r>
              <a:rPr lang="en-US" dirty="0">
                <a:latin typeface="Roboto" panose="02000000000000000000" pitchFamily="2" charset="0"/>
                <a:ea typeface="Roboto" panose="02000000000000000000" pitchFamily="2" charset="0"/>
              </a:rPr>
              <a:t>Continuous outcomes</a:t>
            </a:r>
          </a:p>
          <a:p>
            <a:pPr marL="742950" lvl="1" indent="-285750">
              <a:buFont typeface="Arial" panose="020B0604020202020204" pitchFamily="34" charset="0"/>
              <a:buChar char="•"/>
            </a:pPr>
            <a:r>
              <a:rPr lang="en-US" dirty="0">
                <a:latin typeface="Roboto" panose="02000000000000000000" pitchFamily="2" charset="0"/>
                <a:ea typeface="Roboto" panose="02000000000000000000" pitchFamily="2" charset="0"/>
              </a:rPr>
              <a:t>Ordinal outcomes</a:t>
            </a:r>
          </a:p>
          <a:p>
            <a:pPr marL="742950" lvl="1" indent="-285750">
              <a:buFont typeface="Arial" panose="020B0604020202020204" pitchFamily="34" charset="0"/>
              <a:buChar char="•"/>
            </a:pPr>
            <a:r>
              <a:rPr lang="en-US" dirty="0">
                <a:latin typeface="Roboto" panose="02000000000000000000" pitchFamily="2" charset="0"/>
                <a:ea typeface="Roboto" panose="02000000000000000000" pitchFamily="2" charset="0"/>
              </a:rPr>
              <a:t>Categorical outcomes</a:t>
            </a:r>
          </a:p>
          <a:p>
            <a:pPr marL="742950" lvl="1" indent="-285750">
              <a:buFont typeface="Arial" panose="020B0604020202020204" pitchFamily="34" charset="0"/>
              <a:buChar char="•"/>
            </a:pPr>
            <a:r>
              <a:rPr lang="en-US" dirty="0">
                <a:latin typeface="Roboto" panose="02000000000000000000" pitchFamily="2" charset="0"/>
                <a:ea typeface="Roboto" panose="02000000000000000000" pitchFamily="2" charset="0"/>
              </a:rPr>
              <a:t>Multivariable analysis </a:t>
            </a:r>
          </a:p>
          <a:p>
            <a:pPr marL="742950" lvl="1" indent="-285750">
              <a:buFont typeface="Arial" panose="020B0604020202020204" pitchFamily="34" charset="0"/>
              <a:buChar char="•"/>
            </a:pPr>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3) Requesting a biostatistics consult</a:t>
            </a:r>
          </a:p>
          <a:p>
            <a:pPr marL="742950" lvl="1" indent="-285750">
              <a:buFont typeface="Arial" panose="020B0604020202020204" pitchFamily="34" charset="0"/>
              <a:buChar char="•"/>
            </a:pP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17222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Roboto" panose="02000000000000000000" pitchFamily="2" charset="0"/>
                <a:ea typeface="Roboto" panose="02000000000000000000" pitchFamily="2" charset="0"/>
              </a:rPr>
              <a:t>Tip 8: Clearly define deliverables </a:t>
            </a:r>
            <a:endParaRPr lang="en-US" sz="3000" dirty="0"/>
          </a:p>
        </p:txBody>
      </p:sp>
      <p:sp>
        <p:nvSpPr>
          <p:cNvPr id="6" name="TextBox 5">
            <a:extLst>
              <a:ext uri="{FF2B5EF4-FFF2-40B4-BE49-F238E27FC236}">
                <a16:creationId xmlns:a16="http://schemas.microsoft.com/office/drawing/2014/main" id="{E446B5C5-27BE-264F-81F0-6F93837B8D9F}"/>
              </a:ext>
            </a:extLst>
          </p:cNvPr>
          <p:cNvSpPr txBox="1"/>
          <p:nvPr/>
        </p:nvSpPr>
        <p:spPr>
          <a:xfrm>
            <a:off x="457200" y="1045029"/>
            <a:ext cx="7787473" cy="1985159"/>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Statisticians commonly contribute to the following:</a:t>
            </a:r>
          </a:p>
          <a:p>
            <a:pPr marL="285750" indent="-285750">
              <a:lnSpc>
                <a:spcPct val="150000"/>
              </a:lnSpc>
              <a:buFont typeface="Arial" panose="020B0604020202020204" pitchFamily="34" charset="0"/>
              <a:buChar char="•"/>
            </a:pPr>
            <a:r>
              <a:rPr lang="en-US" dirty="0">
                <a:latin typeface="Roboto" panose="02000000000000000000" pitchFamily="2" charset="0"/>
                <a:ea typeface="Roboto" panose="02000000000000000000" pitchFamily="2" charset="0"/>
              </a:rPr>
              <a:t>Statistical analysis plans</a:t>
            </a:r>
          </a:p>
          <a:p>
            <a:pPr marL="285750" indent="-285750">
              <a:lnSpc>
                <a:spcPct val="150000"/>
              </a:lnSpc>
              <a:buFont typeface="Arial" panose="020B0604020202020204" pitchFamily="34" charset="0"/>
              <a:buChar char="•"/>
            </a:pPr>
            <a:r>
              <a:rPr lang="en-US" dirty="0">
                <a:latin typeface="Roboto" panose="02000000000000000000" pitchFamily="2" charset="0"/>
                <a:ea typeface="Roboto" panose="02000000000000000000" pitchFamily="2" charset="0"/>
              </a:rPr>
              <a:t>Sample size/power calculations</a:t>
            </a:r>
          </a:p>
          <a:p>
            <a:pPr marL="285750" indent="-285750">
              <a:lnSpc>
                <a:spcPct val="150000"/>
              </a:lnSpc>
              <a:buFont typeface="Arial" panose="020B0604020202020204" pitchFamily="34" charset="0"/>
              <a:buChar char="•"/>
            </a:pPr>
            <a:r>
              <a:rPr lang="en-US" dirty="0">
                <a:latin typeface="Roboto" panose="02000000000000000000" pitchFamily="2" charset="0"/>
                <a:ea typeface="Roboto" panose="02000000000000000000" pitchFamily="2" charset="0"/>
              </a:rPr>
              <a:t>Statistical analyses (tables, figures, </a:t>
            </a:r>
            <a:r>
              <a:rPr lang="en-US" dirty="0" err="1">
                <a:latin typeface="Roboto" panose="02000000000000000000" pitchFamily="2" charset="0"/>
                <a:ea typeface="Roboto" panose="02000000000000000000" pitchFamily="2" charset="0"/>
              </a:rPr>
              <a:t>descriptives</a:t>
            </a:r>
            <a:r>
              <a:rPr lang="en-US" dirty="0">
                <a:latin typeface="Roboto" panose="02000000000000000000" pitchFamily="2" charset="0"/>
                <a:ea typeface="Roboto" panose="02000000000000000000" pitchFamily="2" charset="0"/>
              </a:rPr>
              <a:t>, regression, etc.)</a:t>
            </a:r>
          </a:p>
          <a:p>
            <a:pPr marL="285750" indent="-285750">
              <a:lnSpc>
                <a:spcPct val="150000"/>
              </a:lnSpc>
              <a:buFont typeface="Arial" panose="020B0604020202020204" pitchFamily="34" charset="0"/>
              <a:buChar char="•"/>
            </a:pPr>
            <a:r>
              <a:rPr lang="en-US" dirty="0">
                <a:latin typeface="Roboto" panose="02000000000000000000" pitchFamily="2" charset="0"/>
                <a:ea typeface="Roboto" panose="02000000000000000000" pitchFamily="2" charset="0"/>
              </a:rPr>
              <a:t>Abstract or manuscript writing</a:t>
            </a:r>
          </a:p>
        </p:txBody>
      </p:sp>
    </p:spTree>
    <p:extLst>
      <p:ext uri="{BB962C8B-B14F-4D97-AF65-F5344CB8AC3E}">
        <p14:creationId xmlns:p14="http://schemas.microsoft.com/office/powerpoint/2010/main" val="1087888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Roboto" panose="02000000000000000000" pitchFamily="2" charset="0"/>
                <a:ea typeface="Roboto" panose="02000000000000000000" pitchFamily="2" charset="0"/>
              </a:rPr>
              <a:t>Tip 9: Clearly define deadlines </a:t>
            </a:r>
            <a:endParaRPr lang="en-US" sz="3000" dirty="0"/>
          </a:p>
        </p:txBody>
      </p:sp>
      <p:sp>
        <p:nvSpPr>
          <p:cNvPr id="6" name="TextBox 5">
            <a:extLst>
              <a:ext uri="{FF2B5EF4-FFF2-40B4-BE49-F238E27FC236}">
                <a16:creationId xmlns:a16="http://schemas.microsoft.com/office/drawing/2014/main" id="{E446B5C5-27BE-264F-81F0-6F93837B8D9F}"/>
              </a:ext>
            </a:extLst>
          </p:cNvPr>
          <p:cNvSpPr txBox="1"/>
          <p:nvPr/>
        </p:nvSpPr>
        <p:spPr>
          <a:xfrm>
            <a:off x="457200" y="1083940"/>
            <a:ext cx="7787473" cy="2169825"/>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Common ones include:</a:t>
            </a:r>
          </a:p>
          <a:p>
            <a:pPr marL="285750" indent="-285750">
              <a:lnSpc>
                <a:spcPct val="150000"/>
              </a:lnSpc>
              <a:buFont typeface="Arial" panose="020B0604020202020204" pitchFamily="34" charset="0"/>
              <a:buChar char="•"/>
            </a:pPr>
            <a:r>
              <a:rPr lang="en-US" dirty="0">
                <a:latin typeface="Roboto" panose="02000000000000000000" pitchFamily="2" charset="0"/>
                <a:ea typeface="Roboto" panose="02000000000000000000" pitchFamily="2" charset="0"/>
              </a:rPr>
              <a:t>IRB submission deadlines</a:t>
            </a:r>
          </a:p>
          <a:p>
            <a:pPr marL="285750" indent="-285750">
              <a:lnSpc>
                <a:spcPct val="150000"/>
              </a:lnSpc>
              <a:buFont typeface="Arial" panose="020B0604020202020204" pitchFamily="34" charset="0"/>
              <a:buChar char="•"/>
            </a:pPr>
            <a:r>
              <a:rPr lang="en-US" dirty="0">
                <a:latin typeface="Roboto" panose="02000000000000000000" pitchFamily="2" charset="0"/>
                <a:ea typeface="Roboto" panose="02000000000000000000" pitchFamily="2" charset="0"/>
              </a:rPr>
              <a:t>Abstract deadlines</a:t>
            </a:r>
          </a:p>
          <a:p>
            <a:pPr marL="285750" indent="-285750">
              <a:lnSpc>
                <a:spcPct val="150000"/>
              </a:lnSpc>
              <a:buFont typeface="Arial" panose="020B0604020202020204" pitchFamily="34" charset="0"/>
              <a:buChar char="•"/>
            </a:pPr>
            <a:r>
              <a:rPr lang="en-US" dirty="0">
                <a:latin typeface="Roboto" panose="02000000000000000000" pitchFamily="2" charset="0"/>
                <a:ea typeface="Roboto" panose="02000000000000000000" pitchFamily="2" charset="0"/>
              </a:rPr>
              <a:t>Manuscript resubmission deadlines</a:t>
            </a: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Please give ample lead time!  (Think weeks, not days)</a:t>
            </a:r>
          </a:p>
        </p:txBody>
      </p:sp>
    </p:spTree>
    <p:extLst>
      <p:ext uri="{BB962C8B-B14F-4D97-AF65-F5344CB8AC3E}">
        <p14:creationId xmlns:p14="http://schemas.microsoft.com/office/powerpoint/2010/main" val="3426801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Roboto" panose="02000000000000000000" pitchFamily="2" charset="0"/>
                <a:ea typeface="Roboto" panose="02000000000000000000" pitchFamily="2" charset="0"/>
              </a:rPr>
              <a:t>Tip 10: Keep communicating!</a:t>
            </a:r>
            <a:endParaRPr lang="en-US" sz="3000" dirty="0"/>
          </a:p>
        </p:txBody>
      </p:sp>
      <p:sp>
        <p:nvSpPr>
          <p:cNvPr id="6" name="TextBox 5">
            <a:extLst>
              <a:ext uri="{FF2B5EF4-FFF2-40B4-BE49-F238E27FC236}">
                <a16:creationId xmlns:a16="http://schemas.microsoft.com/office/drawing/2014/main" id="{E446B5C5-27BE-264F-81F0-6F93837B8D9F}"/>
              </a:ext>
            </a:extLst>
          </p:cNvPr>
          <p:cNvSpPr txBox="1"/>
          <p:nvPr/>
        </p:nvSpPr>
        <p:spPr>
          <a:xfrm>
            <a:off x="457200" y="1083940"/>
            <a:ext cx="7787473" cy="3139321"/>
          </a:xfrm>
          <a:prstGeom prst="rect">
            <a:avLst/>
          </a:prstGeom>
          <a:noFill/>
        </p:spPr>
        <p:txBody>
          <a:bodyPr wrap="square" rtlCol="0">
            <a:spAutoFit/>
          </a:bodyPr>
          <a:lstStyle/>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Initial meeting is just the beginning; there is often lots of back and forth during collaboration</a:t>
            </a: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Don’t hesitate to ask questions until you feel clear that you and the statistician are on the same page!</a:t>
            </a: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The statistician will often reach out to you for clarification as well</a:t>
            </a: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11379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Roboto" panose="02000000000000000000" pitchFamily="2" charset="0"/>
                <a:ea typeface="Roboto" panose="02000000000000000000" pitchFamily="2" charset="0"/>
              </a:rPr>
              <a:t>The 10 Tips</a:t>
            </a:r>
            <a:endParaRPr lang="en-US" sz="3000" dirty="0"/>
          </a:p>
        </p:txBody>
      </p:sp>
      <p:sp>
        <p:nvSpPr>
          <p:cNvPr id="6" name="TextBox 5">
            <a:extLst>
              <a:ext uri="{FF2B5EF4-FFF2-40B4-BE49-F238E27FC236}">
                <a16:creationId xmlns:a16="http://schemas.microsoft.com/office/drawing/2014/main" id="{E446B5C5-27BE-264F-81F0-6F93837B8D9F}"/>
              </a:ext>
            </a:extLst>
          </p:cNvPr>
          <p:cNvSpPr txBox="1"/>
          <p:nvPr/>
        </p:nvSpPr>
        <p:spPr>
          <a:xfrm>
            <a:off x="457200" y="1025574"/>
            <a:ext cx="7787473" cy="3139321"/>
          </a:xfrm>
          <a:prstGeom prst="rect">
            <a:avLst/>
          </a:prstGeom>
          <a:noFill/>
        </p:spPr>
        <p:txBody>
          <a:bodyPr wrap="square" rtlCol="0">
            <a:spAutoFit/>
          </a:bodyPr>
          <a:lstStyle/>
          <a:p>
            <a:pPr marL="342900" indent="-342900">
              <a:buAutoNum type="arabicParenR"/>
            </a:pPr>
            <a:r>
              <a:rPr lang="en-US" dirty="0">
                <a:latin typeface="Roboto" panose="02000000000000000000" pitchFamily="2" charset="0"/>
                <a:ea typeface="Roboto" panose="02000000000000000000" pitchFamily="2" charset="0"/>
              </a:rPr>
              <a:t>Involve statisticians early on</a:t>
            </a:r>
          </a:p>
          <a:p>
            <a:pPr marL="342900" indent="-342900">
              <a:buAutoNum type="arabicParenR"/>
            </a:pPr>
            <a:r>
              <a:rPr lang="en-US" dirty="0">
                <a:latin typeface="Roboto" panose="02000000000000000000" pitchFamily="2" charset="0"/>
                <a:ea typeface="Roboto" panose="02000000000000000000" pitchFamily="2" charset="0"/>
              </a:rPr>
              <a:t>Send relevant materials in advance</a:t>
            </a:r>
          </a:p>
          <a:p>
            <a:pPr marL="800100" lvl="1" indent="-342900">
              <a:buFont typeface="Arial" panose="020B0604020202020204" pitchFamily="34" charset="0"/>
              <a:buChar char="•"/>
            </a:pPr>
            <a:r>
              <a:rPr lang="en-US" dirty="0">
                <a:latin typeface="Roboto" panose="02000000000000000000" pitchFamily="2" charset="0"/>
                <a:ea typeface="Roboto" panose="02000000000000000000" pitchFamily="2" charset="0"/>
              </a:rPr>
              <a:t>Remove HIPAA and tidy data before sending</a:t>
            </a:r>
          </a:p>
          <a:p>
            <a:pPr marL="342900" indent="-342900">
              <a:buAutoNum type="arabicParenR"/>
            </a:pPr>
            <a:r>
              <a:rPr lang="en-US" dirty="0">
                <a:latin typeface="Roboto" panose="02000000000000000000" pitchFamily="2" charset="0"/>
                <a:ea typeface="Roboto" panose="02000000000000000000" pitchFamily="2" charset="0"/>
              </a:rPr>
              <a:t>Start with layman’s summary</a:t>
            </a:r>
          </a:p>
          <a:p>
            <a:pPr marL="342900" indent="-342900">
              <a:buAutoNum type="arabicParenR"/>
            </a:pPr>
            <a:r>
              <a:rPr lang="en-US" dirty="0">
                <a:latin typeface="Roboto" panose="02000000000000000000" pitchFamily="2" charset="0"/>
                <a:ea typeface="Roboto" panose="02000000000000000000" pitchFamily="2" charset="0"/>
              </a:rPr>
              <a:t>State the (SMART) research question </a:t>
            </a:r>
          </a:p>
          <a:p>
            <a:pPr marL="342900" indent="-342900">
              <a:buAutoNum type="arabicParenR"/>
            </a:pPr>
            <a:r>
              <a:rPr lang="en-US" dirty="0">
                <a:latin typeface="Roboto" panose="02000000000000000000" pitchFamily="2" charset="0"/>
                <a:ea typeface="Roboto" panose="02000000000000000000" pitchFamily="2" charset="0"/>
              </a:rPr>
              <a:t>Define your sample</a:t>
            </a:r>
          </a:p>
          <a:p>
            <a:pPr marL="342900" indent="-342900">
              <a:buAutoNum type="arabicParenR"/>
            </a:pPr>
            <a:r>
              <a:rPr lang="en-US" dirty="0">
                <a:latin typeface="Roboto" panose="02000000000000000000" pitchFamily="2" charset="0"/>
                <a:ea typeface="Roboto" panose="02000000000000000000" pitchFamily="2" charset="0"/>
              </a:rPr>
              <a:t>Define variables of interest</a:t>
            </a:r>
          </a:p>
          <a:p>
            <a:pPr marL="342900" indent="-342900">
              <a:buAutoNum type="arabicParenR"/>
            </a:pPr>
            <a:r>
              <a:rPr lang="en-US" dirty="0">
                <a:latin typeface="Roboto" panose="02000000000000000000" pitchFamily="2" charset="0"/>
                <a:ea typeface="Roboto" panose="02000000000000000000" pitchFamily="2" charset="0"/>
              </a:rPr>
              <a:t>Identify possibly confounders</a:t>
            </a:r>
          </a:p>
          <a:p>
            <a:pPr marL="342900" indent="-342900">
              <a:buAutoNum type="arabicParenR"/>
            </a:pPr>
            <a:r>
              <a:rPr lang="en-US" dirty="0">
                <a:latin typeface="Roboto" panose="02000000000000000000" pitchFamily="2" charset="0"/>
                <a:ea typeface="Roboto" panose="02000000000000000000" pitchFamily="2" charset="0"/>
              </a:rPr>
              <a:t>Clearly define deliverables</a:t>
            </a:r>
          </a:p>
          <a:p>
            <a:pPr marL="342900" indent="-342900">
              <a:buAutoNum type="arabicParenR"/>
            </a:pPr>
            <a:r>
              <a:rPr lang="en-US" dirty="0">
                <a:latin typeface="Roboto" panose="02000000000000000000" pitchFamily="2" charset="0"/>
                <a:ea typeface="Roboto" panose="02000000000000000000" pitchFamily="2" charset="0"/>
              </a:rPr>
              <a:t>Clearly define deadlines</a:t>
            </a:r>
          </a:p>
          <a:p>
            <a:pPr marL="342900" indent="-342900">
              <a:buAutoNum type="arabicParenR"/>
            </a:pPr>
            <a:r>
              <a:rPr lang="en-US" dirty="0">
                <a:latin typeface="Roboto" panose="02000000000000000000" pitchFamily="2" charset="0"/>
                <a:ea typeface="Roboto" panose="02000000000000000000" pitchFamily="2" charset="0"/>
              </a:rPr>
              <a:t> Keep communicating</a:t>
            </a:r>
          </a:p>
        </p:txBody>
      </p:sp>
    </p:spTree>
    <p:extLst>
      <p:ext uri="{BB962C8B-B14F-4D97-AF65-F5344CB8AC3E}">
        <p14:creationId xmlns:p14="http://schemas.microsoft.com/office/powerpoint/2010/main" val="2644318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3893" y="1566162"/>
            <a:ext cx="8351856" cy="1955250"/>
          </a:xfrm>
        </p:spPr>
        <p:txBody>
          <a:bodyPr/>
          <a:lstStyle/>
          <a:p>
            <a:r>
              <a:rPr lang="en-US" sz="5000" dirty="0">
                <a:latin typeface="Roboto" panose="02000000000000000000" pitchFamily="2" charset="0"/>
                <a:ea typeface="Roboto" panose="02000000000000000000" pitchFamily="2" charset="0"/>
              </a:rPr>
              <a:t>Common Statistical Tests</a:t>
            </a:r>
            <a:endParaRPr lang="en-US" sz="5000" dirty="0"/>
          </a:p>
        </p:txBody>
      </p:sp>
    </p:spTree>
    <p:extLst>
      <p:ext uri="{BB962C8B-B14F-4D97-AF65-F5344CB8AC3E}">
        <p14:creationId xmlns:p14="http://schemas.microsoft.com/office/powerpoint/2010/main" val="4015375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Roboto" panose="02000000000000000000" pitchFamily="2" charset="0"/>
                <a:ea typeface="Roboto" panose="02000000000000000000" pitchFamily="2" charset="0"/>
              </a:rPr>
              <a:t>Common Statistical Tests</a:t>
            </a:r>
            <a:endParaRPr lang="en-US" sz="3000" dirty="0"/>
          </a:p>
        </p:txBody>
      </p:sp>
      <p:sp>
        <p:nvSpPr>
          <p:cNvPr id="6" name="TextBox 5">
            <a:extLst>
              <a:ext uri="{FF2B5EF4-FFF2-40B4-BE49-F238E27FC236}">
                <a16:creationId xmlns:a16="http://schemas.microsoft.com/office/drawing/2014/main" id="{E446B5C5-27BE-264F-81F0-6F93837B8D9F}"/>
              </a:ext>
            </a:extLst>
          </p:cNvPr>
          <p:cNvSpPr txBox="1"/>
          <p:nvPr/>
        </p:nvSpPr>
        <p:spPr>
          <a:xfrm>
            <a:off x="457200" y="1288220"/>
            <a:ext cx="7787473" cy="1815882"/>
          </a:xfrm>
          <a:prstGeom prst="rect">
            <a:avLst/>
          </a:prstGeom>
          <a:noFill/>
        </p:spPr>
        <p:txBody>
          <a:bodyPr wrap="square" rtlCol="0">
            <a:spAutoFit/>
          </a:bodyPr>
          <a:lstStyle/>
          <a:p>
            <a:endParaRPr lang="en-US" dirty="0">
              <a:solidFill>
                <a:srgbClr val="CC0000"/>
              </a:solidFill>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Recall the slide about research questions:</a:t>
            </a: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Should clearly define </a:t>
            </a:r>
            <a:r>
              <a:rPr lang="en-US" b="1" dirty="0">
                <a:latin typeface="Roboto" panose="02000000000000000000" pitchFamily="2" charset="0"/>
                <a:ea typeface="Roboto" panose="02000000000000000000" pitchFamily="2" charset="0"/>
              </a:rPr>
              <a:t>exposure (X)</a:t>
            </a:r>
            <a:r>
              <a:rPr lang="en-US" dirty="0">
                <a:latin typeface="Roboto" panose="02000000000000000000" pitchFamily="2" charset="0"/>
                <a:ea typeface="Roboto" panose="02000000000000000000" pitchFamily="2" charset="0"/>
              </a:rPr>
              <a:t>, </a:t>
            </a:r>
            <a:r>
              <a:rPr lang="en-US" b="1" dirty="0">
                <a:latin typeface="Roboto" panose="02000000000000000000" pitchFamily="2" charset="0"/>
                <a:ea typeface="Roboto" panose="02000000000000000000" pitchFamily="2" charset="0"/>
              </a:rPr>
              <a:t>outcome (Y)</a:t>
            </a:r>
            <a:r>
              <a:rPr lang="en-US" dirty="0">
                <a:latin typeface="Roboto" panose="02000000000000000000" pitchFamily="2" charset="0"/>
                <a:ea typeface="Roboto" panose="02000000000000000000" pitchFamily="2" charset="0"/>
              </a:rPr>
              <a:t> and population (P)</a:t>
            </a: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The tests we choose depend on what type of variable X and Y are</a:t>
            </a:r>
          </a:p>
        </p:txBody>
      </p:sp>
    </p:spTree>
    <p:extLst>
      <p:ext uri="{BB962C8B-B14F-4D97-AF65-F5344CB8AC3E}">
        <p14:creationId xmlns:p14="http://schemas.microsoft.com/office/powerpoint/2010/main" val="3503279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Roboto" panose="02000000000000000000" pitchFamily="2" charset="0"/>
                <a:ea typeface="Roboto" panose="02000000000000000000" pitchFamily="2" charset="0"/>
              </a:rPr>
              <a:t>Types of outcomes</a:t>
            </a:r>
            <a:endParaRPr lang="en-US" sz="3000" dirty="0"/>
          </a:p>
        </p:txBody>
      </p:sp>
      <p:sp>
        <p:nvSpPr>
          <p:cNvPr id="6" name="TextBox 5">
            <a:extLst>
              <a:ext uri="{FF2B5EF4-FFF2-40B4-BE49-F238E27FC236}">
                <a16:creationId xmlns:a16="http://schemas.microsoft.com/office/drawing/2014/main" id="{E446B5C5-27BE-264F-81F0-6F93837B8D9F}"/>
              </a:ext>
            </a:extLst>
          </p:cNvPr>
          <p:cNvSpPr txBox="1"/>
          <p:nvPr/>
        </p:nvSpPr>
        <p:spPr>
          <a:xfrm>
            <a:off x="457201" y="1366041"/>
            <a:ext cx="3715966" cy="1887696"/>
          </a:xfrm>
          <a:prstGeom prst="rect">
            <a:avLst/>
          </a:prstGeom>
          <a:noFill/>
        </p:spPr>
        <p:txBody>
          <a:bodyPr wrap="square" rtlCol="0">
            <a:spAutoFit/>
          </a:bodyPr>
          <a:lstStyle/>
          <a:p>
            <a:pPr>
              <a:lnSpc>
                <a:spcPct val="150000"/>
              </a:lnSpc>
            </a:pPr>
            <a:r>
              <a:rPr lang="en-US" sz="2000" dirty="0">
                <a:solidFill>
                  <a:srgbClr val="CC0000"/>
                </a:solidFill>
                <a:latin typeface="Roboto" panose="02000000000000000000" pitchFamily="2" charset="0"/>
                <a:ea typeface="Roboto" panose="02000000000000000000" pitchFamily="2" charset="0"/>
              </a:rPr>
              <a:t>1) Continuous Outcomes</a:t>
            </a:r>
          </a:p>
          <a:p>
            <a:pPr>
              <a:lnSpc>
                <a:spcPct val="150000"/>
              </a:lnSpc>
            </a:pPr>
            <a:r>
              <a:rPr lang="en-US" sz="2000" dirty="0">
                <a:solidFill>
                  <a:srgbClr val="CC0000"/>
                </a:solidFill>
                <a:latin typeface="Roboto" panose="02000000000000000000" pitchFamily="2" charset="0"/>
                <a:ea typeface="Roboto" panose="02000000000000000000" pitchFamily="2" charset="0"/>
              </a:rPr>
              <a:t>2) Ordinal Outcomes</a:t>
            </a:r>
          </a:p>
          <a:p>
            <a:pPr>
              <a:lnSpc>
                <a:spcPct val="150000"/>
              </a:lnSpc>
            </a:pPr>
            <a:r>
              <a:rPr lang="en-US" sz="2000" dirty="0">
                <a:solidFill>
                  <a:srgbClr val="CC0000"/>
                </a:solidFill>
                <a:latin typeface="Roboto" panose="02000000000000000000" pitchFamily="2" charset="0"/>
                <a:ea typeface="Roboto" panose="02000000000000000000" pitchFamily="2" charset="0"/>
              </a:rPr>
              <a:t>3) Categorical Outcomes</a:t>
            </a:r>
          </a:p>
          <a:p>
            <a:pPr>
              <a:lnSpc>
                <a:spcPct val="150000"/>
              </a:lnSpc>
            </a:pPr>
            <a:r>
              <a:rPr lang="en-US" sz="2000" dirty="0">
                <a:solidFill>
                  <a:srgbClr val="CC0000"/>
                </a:solidFill>
                <a:latin typeface="Roboto" panose="02000000000000000000" pitchFamily="2" charset="0"/>
                <a:ea typeface="Roboto" panose="02000000000000000000" pitchFamily="2" charset="0"/>
              </a:rPr>
              <a:t>4) Multivariable Analysis</a:t>
            </a:r>
          </a:p>
        </p:txBody>
      </p:sp>
    </p:spTree>
    <p:extLst>
      <p:ext uri="{BB962C8B-B14F-4D97-AF65-F5344CB8AC3E}">
        <p14:creationId xmlns:p14="http://schemas.microsoft.com/office/powerpoint/2010/main" val="1515535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latin typeface="Roboto" panose="02000000000000000000" pitchFamily="2" charset="0"/>
                <a:ea typeface="Roboto" panose="02000000000000000000" pitchFamily="2" charset="0"/>
              </a:rPr>
              <a:t>Parametric and non-parametric tests</a:t>
            </a:r>
            <a:endParaRPr lang="en-US" sz="3000" dirty="0"/>
          </a:p>
        </p:txBody>
      </p:sp>
      <p:pic>
        <p:nvPicPr>
          <p:cNvPr id="3" name="Picture 2">
            <a:extLst>
              <a:ext uri="{FF2B5EF4-FFF2-40B4-BE49-F238E27FC236}">
                <a16:creationId xmlns:a16="http://schemas.microsoft.com/office/drawing/2014/main" id="{94B8FF84-9971-BF4D-B2A4-7ABA36D76CD0}"/>
              </a:ext>
            </a:extLst>
          </p:cNvPr>
          <p:cNvPicPr>
            <a:picLocks noChangeAspect="1"/>
          </p:cNvPicPr>
          <p:nvPr/>
        </p:nvPicPr>
        <p:blipFill>
          <a:blip r:embed="rId2"/>
          <a:stretch>
            <a:fillRect/>
          </a:stretch>
        </p:blipFill>
        <p:spPr>
          <a:xfrm>
            <a:off x="457200" y="1016270"/>
            <a:ext cx="4092404" cy="3302811"/>
          </a:xfrm>
          <a:prstGeom prst="rect">
            <a:avLst/>
          </a:prstGeom>
        </p:spPr>
      </p:pic>
    </p:spTree>
    <p:extLst>
      <p:ext uri="{BB962C8B-B14F-4D97-AF65-F5344CB8AC3E}">
        <p14:creationId xmlns:p14="http://schemas.microsoft.com/office/powerpoint/2010/main" val="1975906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latin typeface="Roboto" panose="02000000000000000000" pitchFamily="2" charset="0"/>
                <a:ea typeface="Roboto" panose="02000000000000000000" pitchFamily="2" charset="0"/>
              </a:rPr>
              <a:t>1) Continuous Outcomes</a:t>
            </a:r>
            <a:endParaRPr lang="en-US" sz="3000" dirty="0"/>
          </a:p>
        </p:txBody>
      </p:sp>
      <p:sp>
        <p:nvSpPr>
          <p:cNvPr id="6" name="TextBox 5">
            <a:extLst>
              <a:ext uri="{FF2B5EF4-FFF2-40B4-BE49-F238E27FC236}">
                <a16:creationId xmlns:a16="http://schemas.microsoft.com/office/drawing/2014/main" id="{E446B5C5-27BE-264F-81F0-6F93837B8D9F}"/>
              </a:ext>
            </a:extLst>
          </p:cNvPr>
          <p:cNvSpPr txBox="1"/>
          <p:nvPr/>
        </p:nvSpPr>
        <p:spPr>
          <a:xfrm>
            <a:off x="457200" y="947752"/>
            <a:ext cx="7787473" cy="4062651"/>
          </a:xfrm>
          <a:prstGeom prst="rect">
            <a:avLst/>
          </a:prstGeom>
          <a:noFill/>
        </p:spPr>
        <p:txBody>
          <a:bodyPr wrap="square" rtlCol="0">
            <a:spAutoFit/>
          </a:bodyPr>
          <a:lstStyle/>
          <a:p>
            <a:pPr>
              <a:buFont typeface="Wingdings" panose="05000000000000000000" pitchFamily="2" charset="2"/>
              <a:buChar char="Ø"/>
            </a:pPr>
            <a:r>
              <a:rPr lang="en-US" dirty="0">
                <a:latin typeface="Roboto" panose="02000000000000000000" pitchFamily="2" charset="0"/>
                <a:ea typeface="Roboto" panose="02000000000000000000" pitchFamily="2" charset="0"/>
              </a:rPr>
              <a:t> Outcome of interest: A continuous variable, such as cholesterol level, BMI, a knee rating scale (i.e., 1-100), Hamilton Depression Score, etc.</a:t>
            </a:r>
          </a:p>
          <a:p>
            <a:endParaRPr lang="en-US" sz="2400" dirty="0">
              <a:latin typeface="Roboto" panose="02000000000000000000" pitchFamily="2" charset="0"/>
              <a:ea typeface="Roboto" panose="02000000000000000000" pitchFamily="2" charset="0"/>
            </a:endParaRPr>
          </a:p>
          <a:p>
            <a:pPr marL="742950" lvl="1" indent="-285750">
              <a:buFont typeface="Arial" panose="020B0604020202020204" pitchFamily="34" charset="0"/>
              <a:buChar char="•"/>
            </a:pPr>
            <a:r>
              <a:rPr lang="en-US" dirty="0">
                <a:latin typeface="Roboto" panose="02000000000000000000" pitchFamily="2" charset="0"/>
                <a:ea typeface="Roboto" panose="02000000000000000000" pitchFamily="2" charset="0"/>
              </a:rPr>
              <a:t>Use the </a:t>
            </a:r>
            <a:r>
              <a:rPr lang="en-US" dirty="0">
                <a:solidFill>
                  <a:srgbClr val="CC0000"/>
                </a:solidFill>
                <a:latin typeface="Roboto" panose="02000000000000000000" pitchFamily="2" charset="0"/>
                <a:ea typeface="Roboto" panose="02000000000000000000" pitchFamily="2" charset="0"/>
              </a:rPr>
              <a:t>two-sample t-test </a:t>
            </a:r>
            <a:r>
              <a:rPr lang="en-US" dirty="0">
                <a:latin typeface="Roboto" panose="02000000000000000000" pitchFamily="2" charset="0"/>
                <a:ea typeface="Roboto" panose="02000000000000000000" pitchFamily="2" charset="0"/>
              </a:rPr>
              <a:t>if comparing two independent groups of interest (e.g., men vs. women).</a:t>
            </a:r>
          </a:p>
          <a:p>
            <a:pPr marL="742950" lvl="1" indent="-285750">
              <a:buFont typeface="Arial" panose="020B0604020202020204" pitchFamily="34" charset="0"/>
              <a:buChar char="•"/>
            </a:pPr>
            <a:r>
              <a:rPr lang="en-US" dirty="0">
                <a:latin typeface="Roboto" panose="02000000000000000000" pitchFamily="2" charset="0"/>
                <a:ea typeface="Roboto" panose="02000000000000000000" pitchFamily="2" charset="0"/>
              </a:rPr>
              <a:t>Use the </a:t>
            </a:r>
            <a:r>
              <a:rPr lang="en-US" dirty="0">
                <a:solidFill>
                  <a:srgbClr val="CC0000"/>
                </a:solidFill>
                <a:latin typeface="Roboto" panose="02000000000000000000" pitchFamily="2" charset="0"/>
                <a:ea typeface="Roboto" panose="02000000000000000000" pitchFamily="2" charset="0"/>
              </a:rPr>
              <a:t>paired t-test </a:t>
            </a:r>
            <a:r>
              <a:rPr lang="en-US" dirty="0">
                <a:latin typeface="Roboto" panose="02000000000000000000" pitchFamily="2" charset="0"/>
                <a:ea typeface="Roboto" panose="02000000000000000000" pitchFamily="2" charset="0"/>
              </a:rPr>
              <a:t>if comparing two non-independent groups of interest (e.g. a set of patients before and after a surgery or intervention).</a:t>
            </a:r>
          </a:p>
          <a:p>
            <a:pPr marL="742950" lvl="1" indent="-285750">
              <a:buFont typeface="Arial" panose="020B0604020202020204" pitchFamily="34" charset="0"/>
              <a:buChar char="•"/>
            </a:pPr>
            <a:r>
              <a:rPr lang="en-US" dirty="0">
                <a:latin typeface="Roboto" panose="02000000000000000000" pitchFamily="2" charset="0"/>
                <a:ea typeface="Roboto" panose="02000000000000000000" pitchFamily="2" charset="0"/>
              </a:rPr>
              <a:t>Use the </a:t>
            </a:r>
            <a:r>
              <a:rPr lang="en-US" dirty="0">
                <a:solidFill>
                  <a:srgbClr val="CC0000"/>
                </a:solidFill>
                <a:latin typeface="Roboto" panose="02000000000000000000" pitchFamily="2" charset="0"/>
                <a:ea typeface="Roboto" panose="02000000000000000000" pitchFamily="2" charset="0"/>
              </a:rPr>
              <a:t>ANOVA</a:t>
            </a:r>
            <a:r>
              <a:rPr lang="en-US" dirty="0">
                <a:latin typeface="Roboto" panose="02000000000000000000" pitchFamily="2" charset="0"/>
                <a:ea typeface="Roboto" panose="02000000000000000000" pitchFamily="2" charset="0"/>
              </a:rPr>
              <a:t> test if comparing more than two independent groups of interest (e.g., 3 or more types of surgery)</a:t>
            </a:r>
          </a:p>
          <a:p>
            <a:pPr lvl="1">
              <a:buFont typeface="Wingdings" panose="05000000000000000000" pitchFamily="2" charset="2"/>
              <a:buChar char="§"/>
            </a:pPr>
            <a:endParaRPr lang="en-US" dirty="0">
              <a:latin typeface="Roboto" panose="02000000000000000000" pitchFamily="2" charset="0"/>
              <a:ea typeface="Roboto" panose="02000000000000000000" pitchFamily="2" charset="0"/>
            </a:endParaRPr>
          </a:p>
          <a:p>
            <a:pPr algn="ctr"/>
            <a:r>
              <a:rPr lang="en-US" i="1" dirty="0">
                <a:solidFill>
                  <a:srgbClr val="CC0000"/>
                </a:solidFill>
                <a:latin typeface="Roboto" panose="02000000000000000000" pitchFamily="2" charset="0"/>
                <a:ea typeface="Roboto" panose="02000000000000000000" pitchFamily="2" charset="0"/>
              </a:rPr>
              <a:t>The tests above compare means between groups.</a:t>
            </a: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364927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latin typeface="Roboto" panose="02000000000000000000" pitchFamily="2" charset="0"/>
                <a:ea typeface="Roboto" panose="02000000000000000000" pitchFamily="2" charset="0"/>
              </a:rPr>
              <a:t>2) Ordinal Outcomes</a:t>
            </a:r>
            <a:endParaRPr lang="en-US" sz="3000" dirty="0"/>
          </a:p>
        </p:txBody>
      </p:sp>
      <p:sp>
        <p:nvSpPr>
          <p:cNvPr id="6" name="TextBox 5">
            <a:extLst>
              <a:ext uri="{FF2B5EF4-FFF2-40B4-BE49-F238E27FC236}">
                <a16:creationId xmlns:a16="http://schemas.microsoft.com/office/drawing/2014/main" id="{E446B5C5-27BE-264F-81F0-6F93837B8D9F}"/>
              </a:ext>
            </a:extLst>
          </p:cNvPr>
          <p:cNvSpPr txBox="1"/>
          <p:nvPr/>
        </p:nvSpPr>
        <p:spPr>
          <a:xfrm>
            <a:off x="457200" y="947752"/>
            <a:ext cx="7787473" cy="4339650"/>
          </a:xfrm>
          <a:prstGeom prst="rect">
            <a:avLst/>
          </a:prstGeom>
          <a:noFill/>
        </p:spPr>
        <p:txBody>
          <a:bodyPr wrap="square" rtlCol="0">
            <a:spAutoFit/>
          </a:bodyPr>
          <a:lstStyle/>
          <a:p>
            <a:pPr>
              <a:buFont typeface="Wingdings" panose="05000000000000000000" pitchFamily="2" charset="2"/>
              <a:buChar char="Ø"/>
            </a:pPr>
            <a:r>
              <a:rPr lang="en-US" dirty="0">
                <a:latin typeface="Roboto" panose="02000000000000000000" pitchFamily="2" charset="0"/>
                <a:ea typeface="Roboto" panose="02000000000000000000" pitchFamily="2" charset="0"/>
              </a:rPr>
              <a:t> Outcome of interest: An ordinal variable, such as grade 2 MCL tear, pain score (e.g., rated 1-5), Likert-scale variable, etc.</a:t>
            </a:r>
            <a:br>
              <a:rPr lang="en-US" dirty="0">
                <a:latin typeface="Roboto" panose="02000000000000000000" pitchFamily="2" charset="0"/>
                <a:ea typeface="Roboto" panose="02000000000000000000" pitchFamily="2" charset="0"/>
              </a:rPr>
            </a:br>
            <a:endParaRPr lang="en-US" sz="2400" dirty="0">
              <a:latin typeface="Roboto" panose="02000000000000000000" pitchFamily="2" charset="0"/>
              <a:ea typeface="Roboto" panose="02000000000000000000" pitchFamily="2" charset="0"/>
            </a:endParaRPr>
          </a:p>
          <a:p>
            <a:pPr marL="742950" lvl="1" indent="-285750">
              <a:buFont typeface="Arial" panose="020B0604020202020204" pitchFamily="34" charset="0"/>
              <a:buChar char="•"/>
            </a:pPr>
            <a:r>
              <a:rPr lang="en-US" dirty="0">
                <a:latin typeface="Roboto" panose="02000000000000000000" pitchFamily="2" charset="0"/>
                <a:ea typeface="Roboto" panose="02000000000000000000" pitchFamily="2" charset="0"/>
              </a:rPr>
              <a:t>Use the </a:t>
            </a:r>
            <a:r>
              <a:rPr lang="en-US" dirty="0">
                <a:solidFill>
                  <a:srgbClr val="CC0000"/>
                </a:solidFill>
                <a:latin typeface="Roboto" panose="02000000000000000000" pitchFamily="2" charset="0"/>
                <a:ea typeface="Roboto" panose="02000000000000000000" pitchFamily="2" charset="0"/>
              </a:rPr>
              <a:t>Wilcoxon rank-sum test </a:t>
            </a:r>
            <a:r>
              <a:rPr lang="en-US" dirty="0">
                <a:latin typeface="Roboto" panose="02000000000000000000" pitchFamily="2" charset="0"/>
                <a:ea typeface="Roboto" panose="02000000000000000000" pitchFamily="2" charset="0"/>
              </a:rPr>
              <a:t>(also known as </a:t>
            </a:r>
            <a:r>
              <a:rPr lang="en-US" dirty="0">
                <a:solidFill>
                  <a:srgbClr val="CC0000"/>
                </a:solidFill>
                <a:latin typeface="Roboto" panose="02000000000000000000" pitchFamily="2" charset="0"/>
                <a:ea typeface="Roboto" panose="02000000000000000000" pitchFamily="2" charset="0"/>
              </a:rPr>
              <a:t>Mann-Whitney U test</a:t>
            </a:r>
            <a:r>
              <a:rPr lang="en-US" dirty="0">
                <a:latin typeface="Roboto" panose="02000000000000000000" pitchFamily="2" charset="0"/>
                <a:ea typeface="Roboto" panose="02000000000000000000" pitchFamily="2" charset="0"/>
              </a:rPr>
              <a:t>) if comparing two groups of interest.</a:t>
            </a:r>
          </a:p>
          <a:p>
            <a:pPr marL="742950" lvl="1" indent="-285750">
              <a:buFont typeface="Arial" panose="020B0604020202020204" pitchFamily="34" charset="0"/>
              <a:buChar char="•"/>
            </a:pPr>
            <a:r>
              <a:rPr lang="en-US" dirty="0">
                <a:latin typeface="Roboto" panose="02000000000000000000" pitchFamily="2" charset="0"/>
                <a:ea typeface="Roboto" panose="02000000000000000000" pitchFamily="2" charset="0"/>
              </a:rPr>
              <a:t>Use the </a:t>
            </a:r>
            <a:r>
              <a:rPr lang="en-US" dirty="0">
                <a:solidFill>
                  <a:srgbClr val="CC0000"/>
                </a:solidFill>
                <a:latin typeface="Roboto" panose="02000000000000000000" pitchFamily="2" charset="0"/>
                <a:ea typeface="Roboto" panose="02000000000000000000" pitchFamily="2" charset="0"/>
              </a:rPr>
              <a:t>Wilcoxon signed-rank test </a:t>
            </a:r>
            <a:r>
              <a:rPr lang="en-US" dirty="0">
                <a:latin typeface="Roboto" panose="02000000000000000000" pitchFamily="2" charset="0"/>
                <a:ea typeface="Roboto" panose="02000000000000000000" pitchFamily="2" charset="0"/>
              </a:rPr>
              <a:t>if comparing one set of patients before and after a surgery or intervention.</a:t>
            </a:r>
          </a:p>
          <a:p>
            <a:pPr marL="742950" lvl="1" indent="-285750">
              <a:buFont typeface="Arial" panose="020B0604020202020204" pitchFamily="34" charset="0"/>
              <a:buChar char="•"/>
            </a:pPr>
            <a:r>
              <a:rPr lang="en-US" dirty="0">
                <a:latin typeface="Roboto" panose="02000000000000000000" pitchFamily="2" charset="0"/>
                <a:ea typeface="Roboto" panose="02000000000000000000" pitchFamily="2" charset="0"/>
              </a:rPr>
              <a:t>Use the </a:t>
            </a:r>
            <a:r>
              <a:rPr lang="en-US" dirty="0">
                <a:solidFill>
                  <a:srgbClr val="CC0000"/>
                </a:solidFill>
                <a:latin typeface="Roboto" panose="02000000000000000000" pitchFamily="2" charset="0"/>
                <a:ea typeface="Roboto" panose="02000000000000000000" pitchFamily="2" charset="0"/>
              </a:rPr>
              <a:t>Kruskal-Wallis test </a:t>
            </a:r>
            <a:r>
              <a:rPr lang="en-US" dirty="0">
                <a:latin typeface="Roboto" panose="02000000000000000000" pitchFamily="2" charset="0"/>
                <a:ea typeface="Roboto" panose="02000000000000000000" pitchFamily="2" charset="0"/>
              </a:rPr>
              <a:t>if comparing more than two independent groups (e.g., 3 or more types of surgery).</a:t>
            </a:r>
          </a:p>
          <a:p>
            <a:pPr lvl="1">
              <a:buFont typeface="Wingdings" panose="05000000000000000000" pitchFamily="2" charset="2"/>
              <a:buChar char="§"/>
            </a:pPr>
            <a:endParaRPr lang="en-US" dirty="0">
              <a:latin typeface="Roboto" panose="02000000000000000000" pitchFamily="2" charset="0"/>
              <a:ea typeface="Roboto" panose="02000000000000000000" pitchFamily="2" charset="0"/>
            </a:endParaRPr>
          </a:p>
          <a:p>
            <a:pPr algn="ctr"/>
            <a:r>
              <a:rPr lang="en-US" sz="1600" i="1" dirty="0">
                <a:solidFill>
                  <a:srgbClr val="CC0000"/>
                </a:solidFill>
                <a:latin typeface="Roboto" panose="02000000000000000000" pitchFamily="2" charset="0"/>
                <a:ea typeface="Roboto" panose="02000000000000000000" pitchFamily="2" charset="0"/>
              </a:rPr>
              <a:t>The tests above compare medians between groups. However, the parametric tests (t-test, paired t-test, ANOVA) tend to work well even with ordinal data (i.e., they are robust to violations of normality). </a:t>
            </a: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03906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3893" y="1566162"/>
            <a:ext cx="8351856" cy="1955250"/>
          </a:xfrm>
        </p:spPr>
        <p:txBody>
          <a:bodyPr/>
          <a:lstStyle/>
          <a:p>
            <a:r>
              <a:rPr lang="en-US" sz="5000" dirty="0">
                <a:latin typeface="Roboto" panose="02000000000000000000" pitchFamily="2" charset="0"/>
                <a:ea typeface="Roboto" panose="02000000000000000000" pitchFamily="2" charset="0"/>
              </a:rPr>
              <a:t>Statistical Consulting Process</a:t>
            </a:r>
            <a:endParaRPr lang="en-US" sz="5000" dirty="0"/>
          </a:p>
        </p:txBody>
      </p:sp>
    </p:spTree>
    <p:extLst>
      <p:ext uri="{BB962C8B-B14F-4D97-AF65-F5344CB8AC3E}">
        <p14:creationId xmlns:p14="http://schemas.microsoft.com/office/powerpoint/2010/main" val="1379659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latin typeface="Roboto" panose="02000000000000000000" pitchFamily="2" charset="0"/>
                <a:ea typeface="Roboto" panose="02000000000000000000" pitchFamily="2" charset="0"/>
              </a:rPr>
              <a:t>3) Categorical Outcomes</a:t>
            </a:r>
            <a:endParaRPr lang="en-US" sz="3000" dirty="0"/>
          </a:p>
        </p:txBody>
      </p:sp>
      <p:sp>
        <p:nvSpPr>
          <p:cNvPr id="6" name="TextBox 5">
            <a:extLst>
              <a:ext uri="{FF2B5EF4-FFF2-40B4-BE49-F238E27FC236}">
                <a16:creationId xmlns:a16="http://schemas.microsoft.com/office/drawing/2014/main" id="{E446B5C5-27BE-264F-81F0-6F93837B8D9F}"/>
              </a:ext>
            </a:extLst>
          </p:cNvPr>
          <p:cNvSpPr txBox="1"/>
          <p:nvPr/>
        </p:nvSpPr>
        <p:spPr>
          <a:xfrm>
            <a:off x="457200" y="947752"/>
            <a:ext cx="7787473" cy="2954655"/>
          </a:xfrm>
          <a:prstGeom prst="rect">
            <a:avLst/>
          </a:prstGeom>
          <a:noFill/>
        </p:spPr>
        <p:txBody>
          <a:bodyPr wrap="square" rtlCol="0">
            <a:spAutoFit/>
          </a:bodyPr>
          <a:lstStyle/>
          <a:p>
            <a:pPr>
              <a:buFont typeface="Wingdings" panose="05000000000000000000" pitchFamily="2" charset="2"/>
              <a:buChar char="Ø"/>
            </a:pPr>
            <a:r>
              <a:rPr lang="en-US" dirty="0">
                <a:latin typeface="Roboto" panose="02000000000000000000" pitchFamily="2" charset="0"/>
                <a:ea typeface="Roboto" panose="02000000000000000000" pitchFamily="2" charset="0"/>
              </a:rPr>
              <a:t> Outcome of interest: A categorical variable, such as mortality, injury status, redefined pain score (1-3 vs. 4-5 vs. &gt;5), presence of disease (e.g., yes/no), etc.</a:t>
            </a:r>
            <a:br>
              <a:rPr lang="en-US" dirty="0">
                <a:latin typeface="Roboto" panose="02000000000000000000" pitchFamily="2" charset="0"/>
                <a:ea typeface="Roboto" panose="02000000000000000000" pitchFamily="2" charset="0"/>
              </a:rPr>
            </a:br>
            <a:endParaRPr lang="en-US" sz="2400" dirty="0">
              <a:latin typeface="Roboto" panose="02000000000000000000" pitchFamily="2" charset="0"/>
              <a:ea typeface="Roboto" panose="02000000000000000000" pitchFamily="2" charset="0"/>
            </a:endParaRPr>
          </a:p>
          <a:p>
            <a:pPr marL="742950" lvl="1" indent="-285750">
              <a:buFont typeface="Arial" panose="020B0604020202020204" pitchFamily="34" charset="0"/>
              <a:buChar char="•"/>
            </a:pPr>
            <a:r>
              <a:rPr lang="en-US" dirty="0">
                <a:latin typeface="Roboto" panose="02000000000000000000" pitchFamily="2" charset="0"/>
                <a:ea typeface="Roboto" panose="02000000000000000000" pitchFamily="2" charset="0"/>
              </a:rPr>
              <a:t>Use the </a:t>
            </a:r>
            <a:r>
              <a:rPr lang="en-US" dirty="0">
                <a:solidFill>
                  <a:srgbClr val="CC0000"/>
                </a:solidFill>
                <a:latin typeface="Roboto" panose="02000000000000000000" pitchFamily="2" charset="0"/>
                <a:ea typeface="Roboto" panose="02000000000000000000" pitchFamily="2" charset="0"/>
              </a:rPr>
              <a:t>Chi-Square test </a:t>
            </a:r>
            <a:r>
              <a:rPr lang="en-US" dirty="0">
                <a:latin typeface="Roboto" panose="02000000000000000000" pitchFamily="2" charset="0"/>
                <a:ea typeface="Roboto" panose="02000000000000000000" pitchFamily="2" charset="0"/>
              </a:rPr>
              <a:t>if comparing two or more groups.</a:t>
            </a:r>
          </a:p>
          <a:p>
            <a:pPr marL="742950" lvl="1" indent="-285750">
              <a:buFont typeface="Arial" panose="020B0604020202020204" pitchFamily="34" charset="0"/>
              <a:buChar char="•"/>
            </a:pPr>
            <a:r>
              <a:rPr lang="en-US" dirty="0">
                <a:latin typeface="Roboto" panose="02000000000000000000" pitchFamily="2" charset="0"/>
                <a:ea typeface="Roboto" panose="02000000000000000000" pitchFamily="2" charset="0"/>
              </a:rPr>
              <a:t>Use the </a:t>
            </a:r>
            <a:r>
              <a:rPr lang="en-US" dirty="0">
                <a:solidFill>
                  <a:srgbClr val="CC0000"/>
                </a:solidFill>
                <a:latin typeface="Roboto" panose="02000000000000000000" pitchFamily="2" charset="0"/>
                <a:ea typeface="Roboto" panose="02000000000000000000" pitchFamily="2" charset="0"/>
              </a:rPr>
              <a:t>Fisher’s Exact test </a:t>
            </a:r>
            <a:r>
              <a:rPr lang="en-US" dirty="0">
                <a:latin typeface="Roboto" panose="02000000000000000000" pitchFamily="2" charset="0"/>
                <a:ea typeface="Roboto" panose="02000000000000000000" pitchFamily="2" charset="0"/>
              </a:rPr>
              <a:t>as a substitution for the Chi-Square test if the study sample size is very small (i.e., some cells in the row by column table have few numbers in them).</a:t>
            </a: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graphicFrame>
        <p:nvGraphicFramePr>
          <p:cNvPr id="4" name="Table 3">
            <a:extLst>
              <a:ext uri="{FF2B5EF4-FFF2-40B4-BE49-F238E27FC236}">
                <a16:creationId xmlns:a16="http://schemas.microsoft.com/office/drawing/2014/main" id="{9828B1F4-A873-5143-B680-037779F3968D}"/>
              </a:ext>
            </a:extLst>
          </p:cNvPr>
          <p:cNvGraphicFramePr>
            <a:graphicFrameLocks noGrp="1"/>
          </p:cNvGraphicFramePr>
          <p:nvPr>
            <p:extLst>
              <p:ext uri="{D42A27DB-BD31-4B8C-83A1-F6EECF244321}">
                <p14:modId xmlns:p14="http://schemas.microsoft.com/office/powerpoint/2010/main" val="1669816349"/>
              </p:ext>
            </p:extLst>
          </p:nvPr>
        </p:nvGraphicFramePr>
        <p:xfrm>
          <a:off x="713225" y="3531246"/>
          <a:ext cx="3283529" cy="1399308"/>
        </p:xfrm>
        <a:graphic>
          <a:graphicData uri="http://schemas.openxmlformats.org/drawingml/2006/table">
            <a:tbl>
              <a:tblPr>
                <a:tableStyleId>{5C22544A-7EE6-4342-B048-85BDC9FD1C3A}</a:tableStyleId>
              </a:tblPr>
              <a:tblGrid>
                <a:gridCol w="919388">
                  <a:extLst>
                    <a:ext uri="{9D8B030D-6E8A-4147-A177-3AD203B41FA5}">
                      <a16:colId xmlns:a16="http://schemas.microsoft.com/office/drawing/2014/main" val="20000"/>
                    </a:ext>
                  </a:extLst>
                </a:gridCol>
                <a:gridCol w="788047">
                  <a:extLst>
                    <a:ext uri="{9D8B030D-6E8A-4147-A177-3AD203B41FA5}">
                      <a16:colId xmlns:a16="http://schemas.microsoft.com/office/drawing/2014/main" val="20001"/>
                    </a:ext>
                  </a:extLst>
                </a:gridCol>
                <a:gridCol w="788047">
                  <a:extLst>
                    <a:ext uri="{9D8B030D-6E8A-4147-A177-3AD203B41FA5}">
                      <a16:colId xmlns:a16="http://schemas.microsoft.com/office/drawing/2014/main" val="20002"/>
                    </a:ext>
                  </a:extLst>
                </a:gridCol>
                <a:gridCol w="788047">
                  <a:extLst>
                    <a:ext uri="{9D8B030D-6E8A-4147-A177-3AD203B41FA5}">
                      <a16:colId xmlns:a16="http://schemas.microsoft.com/office/drawing/2014/main" val="20003"/>
                    </a:ext>
                  </a:extLst>
                </a:gridCol>
              </a:tblGrid>
              <a:tr h="349827">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ctr"/>
                </a:tc>
                <a:tc gridSpan="2">
                  <a:txBody>
                    <a:bodyPr/>
                    <a:lstStyle/>
                    <a:p>
                      <a:pPr algn="ctr" fontAlgn="ctr"/>
                      <a:r>
                        <a:rPr lang="en-US" sz="1100" b="1" u="none" strike="noStrike" dirty="0">
                          <a:effectLst/>
                        </a:rPr>
                        <a:t>Surgery</a:t>
                      </a:r>
                      <a:endParaRPr lang="en-US"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extLst>
                  <a:ext uri="{0D108BD9-81ED-4DB2-BD59-A6C34878D82A}">
                    <a16:rowId xmlns:a16="http://schemas.microsoft.com/office/drawing/2014/main" val="10000"/>
                  </a:ext>
                </a:extLst>
              </a:tr>
              <a:tr h="349827">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BCS</a:t>
                      </a: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ME</a:t>
                      </a:r>
                      <a:endParaRPr lang="en-US" sz="11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349827">
                <a:tc rowSpan="2">
                  <a:txBody>
                    <a:bodyPr/>
                    <a:lstStyle/>
                    <a:p>
                      <a:pPr algn="ctr" fontAlgn="ctr"/>
                      <a:r>
                        <a:rPr lang="en-US" sz="1100" b="1" u="none" strike="noStrike" dirty="0">
                          <a:effectLst/>
                        </a:rPr>
                        <a:t>Age at Diagnosis</a:t>
                      </a: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dirty="0">
                          <a:effectLst/>
                        </a:rPr>
                        <a:t>&lt;=46</a:t>
                      </a: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349827">
                <a:tc vMerge="1">
                  <a:txBody>
                    <a:bodyPr/>
                    <a:lstStyle/>
                    <a:p>
                      <a:endParaRPr lang="en-US"/>
                    </a:p>
                  </a:txBody>
                  <a:tcPr/>
                </a:tc>
                <a:tc>
                  <a:txBody>
                    <a:bodyPr/>
                    <a:lstStyle/>
                    <a:p>
                      <a:pPr algn="ctr" fontAlgn="ctr"/>
                      <a:r>
                        <a:rPr lang="en-US" sz="1100" u="none" strike="noStrike">
                          <a:effectLst/>
                        </a:rPr>
                        <a:t>&gt;46</a:t>
                      </a: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bl>
          </a:graphicData>
        </a:graphic>
      </p:graphicFrame>
      <p:graphicFrame>
        <p:nvGraphicFramePr>
          <p:cNvPr id="5" name="Table 4">
            <a:extLst>
              <a:ext uri="{FF2B5EF4-FFF2-40B4-BE49-F238E27FC236}">
                <a16:creationId xmlns:a16="http://schemas.microsoft.com/office/drawing/2014/main" id="{0ACC8DA6-9D11-3147-B86F-74B0905CE90C}"/>
              </a:ext>
            </a:extLst>
          </p:cNvPr>
          <p:cNvGraphicFramePr>
            <a:graphicFrameLocks noGrp="1"/>
          </p:cNvGraphicFramePr>
          <p:nvPr>
            <p:extLst>
              <p:ext uri="{D42A27DB-BD31-4B8C-83A1-F6EECF244321}">
                <p14:modId xmlns:p14="http://schemas.microsoft.com/office/powerpoint/2010/main" val="3320879066"/>
              </p:ext>
            </p:extLst>
          </p:nvPr>
        </p:nvGraphicFramePr>
        <p:xfrm>
          <a:off x="5039226" y="3531246"/>
          <a:ext cx="3297379" cy="1399308"/>
        </p:xfrm>
        <a:graphic>
          <a:graphicData uri="http://schemas.openxmlformats.org/drawingml/2006/table">
            <a:tbl>
              <a:tblPr>
                <a:tableStyleId>{5C22544A-7EE6-4342-B048-85BDC9FD1C3A}</a:tableStyleId>
              </a:tblPr>
              <a:tblGrid>
                <a:gridCol w="923266">
                  <a:extLst>
                    <a:ext uri="{9D8B030D-6E8A-4147-A177-3AD203B41FA5}">
                      <a16:colId xmlns:a16="http://schemas.microsoft.com/office/drawing/2014/main" val="20000"/>
                    </a:ext>
                  </a:extLst>
                </a:gridCol>
                <a:gridCol w="791371">
                  <a:extLst>
                    <a:ext uri="{9D8B030D-6E8A-4147-A177-3AD203B41FA5}">
                      <a16:colId xmlns:a16="http://schemas.microsoft.com/office/drawing/2014/main" val="20001"/>
                    </a:ext>
                  </a:extLst>
                </a:gridCol>
                <a:gridCol w="791371">
                  <a:extLst>
                    <a:ext uri="{9D8B030D-6E8A-4147-A177-3AD203B41FA5}">
                      <a16:colId xmlns:a16="http://schemas.microsoft.com/office/drawing/2014/main" val="20002"/>
                    </a:ext>
                  </a:extLst>
                </a:gridCol>
                <a:gridCol w="791371">
                  <a:extLst>
                    <a:ext uri="{9D8B030D-6E8A-4147-A177-3AD203B41FA5}">
                      <a16:colId xmlns:a16="http://schemas.microsoft.com/office/drawing/2014/main" val="20003"/>
                    </a:ext>
                  </a:extLst>
                </a:gridCol>
              </a:tblGrid>
              <a:tr h="349827">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ctr"/>
                </a:tc>
                <a:tc gridSpan="2">
                  <a:txBody>
                    <a:bodyPr/>
                    <a:lstStyle/>
                    <a:p>
                      <a:pPr algn="ctr" fontAlgn="ctr"/>
                      <a:r>
                        <a:rPr lang="en-US" sz="1100" b="1" u="none" strike="noStrike" dirty="0">
                          <a:effectLst/>
                        </a:rPr>
                        <a:t>Surgery</a:t>
                      </a:r>
                      <a:endParaRPr lang="en-US"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extLst>
                  <a:ext uri="{0D108BD9-81ED-4DB2-BD59-A6C34878D82A}">
                    <a16:rowId xmlns:a16="http://schemas.microsoft.com/office/drawing/2014/main" val="10000"/>
                  </a:ext>
                </a:extLst>
              </a:tr>
              <a:tr h="349827">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BCS</a:t>
                      </a: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dirty="0">
                          <a:effectLst/>
                        </a:rPr>
                        <a:t>ME</a:t>
                      </a:r>
                      <a:endParaRPr lang="en-US"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349827">
                <a:tc rowSpan="2">
                  <a:txBody>
                    <a:bodyPr/>
                    <a:lstStyle/>
                    <a:p>
                      <a:pPr algn="ctr" fontAlgn="ctr"/>
                      <a:r>
                        <a:rPr lang="en-US" sz="1100" b="1" u="none" strike="noStrike" dirty="0">
                          <a:effectLst/>
                        </a:rPr>
                        <a:t>Age at Diagnosis</a:t>
                      </a: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&lt;=46</a:t>
                      </a: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349827">
                <a:tc vMerge="1">
                  <a:txBody>
                    <a:bodyPr/>
                    <a:lstStyle/>
                    <a:p>
                      <a:endParaRPr lang="en-US"/>
                    </a:p>
                  </a:txBody>
                  <a:tcPr/>
                </a:tc>
                <a:tc>
                  <a:txBody>
                    <a:bodyPr/>
                    <a:lstStyle/>
                    <a:p>
                      <a:pPr algn="ctr" fontAlgn="ctr"/>
                      <a:r>
                        <a:rPr lang="en-US" sz="1100" u="none" strike="noStrike">
                          <a:effectLst/>
                        </a:rPr>
                        <a:t>&gt;46</a:t>
                      </a: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39944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latin typeface="Roboto" panose="02000000000000000000" pitchFamily="2" charset="0"/>
                <a:ea typeface="Roboto" panose="02000000000000000000" pitchFamily="2" charset="0"/>
              </a:rPr>
              <a:t>4) Multivariable Analysis</a:t>
            </a:r>
            <a:endParaRPr lang="en-US" sz="3000" dirty="0"/>
          </a:p>
        </p:txBody>
      </p:sp>
      <p:sp>
        <p:nvSpPr>
          <p:cNvPr id="6" name="TextBox 5">
            <a:extLst>
              <a:ext uri="{FF2B5EF4-FFF2-40B4-BE49-F238E27FC236}">
                <a16:creationId xmlns:a16="http://schemas.microsoft.com/office/drawing/2014/main" id="{E446B5C5-27BE-264F-81F0-6F93837B8D9F}"/>
              </a:ext>
            </a:extLst>
          </p:cNvPr>
          <p:cNvSpPr txBox="1"/>
          <p:nvPr/>
        </p:nvSpPr>
        <p:spPr>
          <a:xfrm>
            <a:off x="457200" y="947752"/>
            <a:ext cx="7787473" cy="4062651"/>
          </a:xfrm>
          <a:prstGeom prst="rect">
            <a:avLst/>
          </a:prstGeom>
          <a:noFill/>
        </p:spPr>
        <p:txBody>
          <a:bodyPr wrap="square" rtlCol="0">
            <a:spAutoFit/>
          </a:bodyPr>
          <a:lstStyle/>
          <a:p>
            <a:pPr>
              <a:buFont typeface="Wingdings" panose="05000000000000000000" pitchFamily="2" charset="2"/>
              <a:buChar char="Ø"/>
            </a:pPr>
            <a:r>
              <a:rPr lang="en-US" dirty="0">
                <a:latin typeface="Roboto" panose="02000000000000000000" pitchFamily="2" charset="0"/>
                <a:ea typeface="Roboto" panose="02000000000000000000" pitchFamily="2" charset="0"/>
              </a:rPr>
              <a:t> Used to determine the independent effect of many variables on a single dependent outcome.</a:t>
            </a:r>
            <a:br>
              <a:rPr lang="en-US" dirty="0">
                <a:latin typeface="Roboto" panose="02000000000000000000" pitchFamily="2" charset="0"/>
                <a:ea typeface="Roboto" panose="02000000000000000000" pitchFamily="2" charset="0"/>
              </a:rPr>
            </a:br>
            <a:endParaRPr lang="en-US" sz="2400" dirty="0">
              <a:latin typeface="Roboto" panose="02000000000000000000" pitchFamily="2" charset="0"/>
              <a:ea typeface="Roboto" panose="02000000000000000000" pitchFamily="2" charset="0"/>
            </a:endParaRPr>
          </a:p>
          <a:p>
            <a:r>
              <a:rPr lang="en-US" b="1" dirty="0">
                <a:latin typeface="Roboto" panose="02000000000000000000" pitchFamily="2" charset="0"/>
                <a:ea typeface="Roboto" panose="02000000000000000000" pitchFamily="2" charset="0"/>
              </a:rPr>
              <a:t>Example: What predicts ACL reconstructions to fail?</a:t>
            </a: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type of surgery</a:t>
            </a: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graft source</a:t>
            </a: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rehabilitation</a:t>
            </a: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age</a:t>
            </a: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Four variables would be entered into a multivariable model and each variable would be adjusted for the presence of the other variables (i.e., controlling for other variables). Note - need to have sufficient sample size.</a:t>
            </a: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89441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latin typeface="Roboto" panose="02000000000000000000" pitchFamily="2" charset="0"/>
                <a:ea typeface="Roboto" panose="02000000000000000000" pitchFamily="2" charset="0"/>
              </a:rPr>
              <a:t>4) Multivariable Analysis</a:t>
            </a:r>
            <a:endParaRPr lang="en-US" sz="3000" dirty="0"/>
          </a:p>
        </p:txBody>
      </p:sp>
      <p:sp>
        <p:nvSpPr>
          <p:cNvPr id="6" name="TextBox 5">
            <a:extLst>
              <a:ext uri="{FF2B5EF4-FFF2-40B4-BE49-F238E27FC236}">
                <a16:creationId xmlns:a16="http://schemas.microsoft.com/office/drawing/2014/main" id="{E446B5C5-27BE-264F-81F0-6F93837B8D9F}"/>
              </a:ext>
            </a:extLst>
          </p:cNvPr>
          <p:cNvSpPr txBox="1"/>
          <p:nvPr/>
        </p:nvSpPr>
        <p:spPr>
          <a:xfrm>
            <a:off x="457200" y="947752"/>
            <a:ext cx="7787473" cy="4154984"/>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Types of multivariable analysis:</a:t>
            </a:r>
          </a:p>
          <a:p>
            <a:endParaRPr lang="en-US" sz="2400" dirty="0">
              <a:latin typeface="Roboto" panose="02000000000000000000" pitchFamily="2" charset="0"/>
              <a:ea typeface="Roboto" panose="02000000000000000000" pitchFamily="2" charset="0"/>
            </a:endParaRPr>
          </a:p>
          <a:p>
            <a:pPr marL="742950" lvl="1" indent="-285750">
              <a:buFont typeface="Arial" panose="020B0604020202020204" pitchFamily="34" charset="0"/>
              <a:buChar char="•"/>
            </a:pPr>
            <a:r>
              <a:rPr lang="en-US" dirty="0">
                <a:solidFill>
                  <a:srgbClr val="CC0000"/>
                </a:solidFill>
                <a:latin typeface="Roboto" panose="02000000000000000000" pitchFamily="2" charset="0"/>
                <a:ea typeface="Roboto" panose="02000000000000000000" pitchFamily="2" charset="0"/>
              </a:rPr>
              <a:t>Multivariable linear regression: </a:t>
            </a:r>
            <a:r>
              <a:rPr lang="en-US" dirty="0">
                <a:latin typeface="Roboto" panose="02000000000000000000" pitchFamily="2" charset="0"/>
                <a:ea typeface="Roboto" panose="02000000000000000000" pitchFamily="2" charset="0"/>
              </a:rPr>
              <a:t>for a continuous dependent outcome such as cholesterol level, a knee rating or pain scale (1-100), etc.</a:t>
            </a:r>
          </a:p>
          <a:p>
            <a:pPr marL="742950" lvl="1" indent="-285750">
              <a:buFont typeface="Arial" panose="020B0604020202020204" pitchFamily="34" charset="0"/>
              <a:buChar char="•"/>
            </a:pPr>
            <a:r>
              <a:rPr lang="en-US" dirty="0">
                <a:solidFill>
                  <a:srgbClr val="CC0000"/>
                </a:solidFill>
                <a:latin typeface="Roboto" panose="02000000000000000000" pitchFamily="2" charset="0"/>
                <a:ea typeface="Roboto" panose="02000000000000000000" pitchFamily="2" charset="0"/>
              </a:rPr>
              <a:t>Multivariable logistic regression: </a:t>
            </a:r>
            <a:r>
              <a:rPr lang="en-US" dirty="0">
                <a:latin typeface="Roboto" panose="02000000000000000000" pitchFamily="2" charset="0"/>
                <a:ea typeface="Roboto" panose="02000000000000000000" pitchFamily="2" charset="0"/>
              </a:rPr>
              <a:t>for a binary dependent outcome such as mortality, re-operation status (yes/no), injury status (yes/no), etc.</a:t>
            </a:r>
          </a:p>
          <a:p>
            <a:pPr marL="742950" lvl="1" indent="-285750">
              <a:buFont typeface="Arial" panose="020B0604020202020204" pitchFamily="34" charset="0"/>
              <a:buChar char="•"/>
            </a:pPr>
            <a:r>
              <a:rPr lang="en-US" dirty="0">
                <a:solidFill>
                  <a:srgbClr val="CC0000"/>
                </a:solidFill>
                <a:latin typeface="Roboto" panose="02000000000000000000" pitchFamily="2" charset="0"/>
                <a:ea typeface="Roboto" panose="02000000000000000000" pitchFamily="2" charset="0"/>
              </a:rPr>
              <a:t>Cox proportional hazards regression: </a:t>
            </a:r>
            <a:r>
              <a:rPr lang="en-US" dirty="0">
                <a:latin typeface="Roboto" panose="02000000000000000000" pitchFamily="2" charset="0"/>
                <a:ea typeface="Roboto" panose="02000000000000000000" pitchFamily="2" charset="0"/>
              </a:rPr>
              <a:t>for a time-dependent outcome such as time to death, time to recurrence, etc. A multivariable extension of Kaplan-Meier survival analysis.</a:t>
            </a:r>
          </a:p>
          <a:p>
            <a:endParaRPr lang="en-US" sz="2400"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4270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3893" y="1566162"/>
            <a:ext cx="8351856" cy="1955250"/>
          </a:xfrm>
        </p:spPr>
        <p:txBody>
          <a:bodyPr/>
          <a:lstStyle/>
          <a:p>
            <a:r>
              <a:rPr lang="en-US" sz="5000" dirty="0">
                <a:latin typeface="Roboto" panose="02000000000000000000" pitchFamily="2" charset="0"/>
                <a:ea typeface="Roboto" panose="02000000000000000000" pitchFamily="2" charset="0"/>
              </a:rPr>
              <a:t>Requesting a Biostatistics Consult</a:t>
            </a:r>
            <a:endParaRPr lang="en-US" sz="5000" dirty="0"/>
          </a:p>
        </p:txBody>
      </p:sp>
    </p:spTree>
    <p:extLst>
      <p:ext uri="{BB962C8B-B14F-4D97-AF65-F5344CB8AC3E}">
        <p14:creationId xmlns:p14="http://schemas.microsoft.com/office/powerpoint/2010/main" val="3501406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Roboto" panose="02000000000000000000" pitchFamily="2" charset="0"/>
                <a:ea typeface="Roboto" panose="02000000000000000000" pitchFamily="2" charset="0"/>
              </a:rPr>
              <a:t>Requesting a Biostatistics Consult</a:t>
            </a:r>
            <a:endParaRPr lang="en-US" sz="3000" b="1" dirty="0"/>
          </a:p>
        </p:txBody>
      </p:sp>
      <p:sp>
        <p:nvSpPr>
          <p:cNvPr id="4" name="Rectangle 3">
            <a:extLst>
              <a:ext uri="{FF2B5EF4-FFF2-40B4-BE49-F238E27FC236}">
                <a16:creationId xmlns:a16="http://schemas.microsoft.com/office/drawing/2014/main" id="{EFC34096-4C7A-3944-B66E-57C79392EE18}"/>
              </a:ext>
            </a:extLst>
          </p:cNvPr>
          <p:cNvSpPr/>
          <p:nvPr/>
        </p:nvSpPr>
        <p:spPr>
          <a:xfrm>
            <a:off x="457200" y="1181216"/>
            <a:ext cx="6614809" cy="2554545"/>
          </a:xfrm>
          <a:prstGeom prst="rect">
            <a:avLst/>
          </a:prstGeom>
        </p:spPr>
        <p:txBody>
          <a:bodyPr wrap="square">
            <a:spAutoFit/>
          </a:bodyPr>
          <a:lstStyle/>
          <a:p>
            <a:endParaRPr lang="en-US" sz="4000" u="sng" dirty="0">
              <a:latin typeface="Roboto" panose="02000000000000000000" pitchFamily="2" charset="0"/>
              <a:ea typeface="Roboto" panose="02000000000000000000" pitchFamily="2" charset="0"/>
              <a:hlinkClick r:id="rId2"/>
            </a:endParaRPr>
          </a:p>
          <a:p>
            <a:r>
              <a:rPr lang="en-US" sz="4000" dirty="0">
                <a:latin typeface="Roboto" panose="02000000000000000000" pitchFamily="2" charset="0"/>
                <a:ea typeface="Roboto" panose="02000000000000000000" pitchFamily="2" charset="0"/>
                <a:hlinkClick r:id="rId2"/>
              </a:rPr>
              <a:t>http://ctsc.med.cornell.edu/BiostatisticsConsult</a:t>
            </a:r>
            <a:endParaRPr lang="en-US" sz="4000" dirty="0">
              <a:latin typeface="Roboto" panose="02000000000000000000" pitchFamily="2" charset="0"/>
              <a:ea typeface="Roboto" panose="02000000000000000000" pitchFamily="2" charset="0"/>
            </a:endParaRPr>
          </a:p>
          <a:p>
            <a:endParaRPr lang="en-US" sz="4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341779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3893" y="1566162"/>
            <a:ext cx="8351856" cy="1955250"/>
          </a:xfrm>
        </p:spPr>
        <p:txBody>
          <a:bodyPr/>
          <a:lstStyle/>
          <a:p>
            <a:r>
              <a:rPr lang="en-US" sz="5000" dirty="0">
                <a:latin typeface="Roboto" panose="02000000000000000000" pitchFamily="2" charset="0"/>
                <a:ea typeface="Roboto" panose="02000000000000000000" pitchFamily="2" charset="0"/>
              </a:rPr>
              <a:t>Questions?</a:t>
            </a:r>
            <a:endParaRPr lang="en-US" sz="5000" dirty="0"/>
          </a:p>
        </p:txBody>
      </p:sp>
    </p:spTree>
    <p:extLst>
      <p:ext uri="{BB962C8B-B14F-4D97-AF65-F5344CB8AC3E}">
        <p14:creationId xmlns:p14="http://schemas.microsoft.com/office/powerpoint/2010/main" val="2070896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latin typeface="Roboto" panose="02000000000000000000" pitchFamily="2" charset="0"/>
                <a:ea typeface="Roboto" panose="02000000000000000000" pitchFamily="2" charset="0"/>
              </a:rPr>
              <a:t>What you think it’s going to be like:</a:t>
            </a:r>
            <a:endParaRPr lang="en-US" sz="3000" dirty="0"/>
          </a:p>
        </p:txBody>
      </p:sp>
      <p:pic>
        <p:nvPicPr>
          <p:cNvPr id="9" name="Content Placeholder 2" descr="Lightbulb">
            <a:extLst>
              <a:ext uri="{FF2B5EF4-FFF2-40B4-BE49-F238E27FC236}">
                <a16:creationId xmlns:a16="http://schemas.microsoft.com/office/drawing/2014/main" id="{25472A98-B5E6-9E46-9AE6-5DF72EE5D7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309" y="1622744"/>
            <a:ext cx="1665205" cy="1665205"/>
          </a:xfrm>
          <a:prstGeom prst="rect">
            <a:avLst/>
          </a:prstGeom>
        </p:spPr>
      </p:pic>
      <p:pic>
        <p:nvPicPr>
          <p:cNvPr id="10" name="Graphic 9" descr="Envelope">
            <a:extLst>
              <a:ext uri="{FF2B5EF4-FFF2-40B4-BE49-F238E27FC236}">
                <a16:creationId xmlns:a16="http://schemas.microsoft.com/office/drawing/2014/main" id="{C827DDB6-3A87-8243-A16D-17D87CFB58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52676" y="1640767"/>
            <a:ext cx="1665205" cy="1665205"/>
          </a:xfrm>
          <a:prstGeom prst="rect">
            <a:avLst/>
          </a:prstGeom>
        </p:spPr>
      </p:pic>
      <p:pic>
        <p:nvPicPr>
          <p:cNvPr id="11" name="Graphic 10" descr="Meeting">
            <a:extLst>
              <a:ext uri="{FF2B5EF4-FFF2-40B4-BE49-F238E27FC236}">
                <a16:creationId xmlns:a16="http://schemas.microsoft.com/office/drawing/2014/main" id="{69E0C55C-50D1-2541-BF88-A8A4F0E179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28531" y="1622744"/>
            <a:ext cx="1665205" cy="1665205"/>
          </a:xfrm>
          <a:prstGeom prst="rect">
            <a:avLst/>
          </a:prstGeom>
        </p:spPr>
      </p:pic>
      <p:pic>
        <p:nvPicPr>
          <p:cNvPr id="12" name="Graphic 11" descr="Bar chart">
            <a:extLst>
              <a:ext uri="{FF2B5EF4-FFF2-40B4-BE49-F238E27FC236}">
                <a16:creationId xmlns:a16="http://schemas.microsoft.com/office/drawing/2014/main" id="{0CAD8C15-11DB-8E46-AAFA-29FB7AF8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88898" y="1622744"/>
            <a:ext cx="1665205" cy="1665205"/>
          </a:xfrm>
          <a:prstGeom prst="rect">
            <a:avLst/>
          </a:prstGeom>
        </p:spPr>
      </p:pic>
      <p:cxnSp>
        <p:nvCxnSpPr>
          <p:cNvPr id="13" name="Straight Arrow Connector 12">
            <a:extLst>
              <a:ext uri="{FF2B5EF4-FFF2-40B4-BE49-F238E27FC236}">
                <a16:creationId xmlns:a16="http://schemas.microsoft.com/office/drawing/2014/main" id="{6C54F65E-8703-694F-8268-0E175A1FC76F}"/>
              </a:ext>
            </a:extLst>
          </p:cNvPr>
          <p:cNvCxnSpPr>
            <a:cxnSpLocks/>
          </p:cNvCxnSpPr>
          <p:nvPr/>
        </p:nvCxnSpPr>
        <p:spPr>
          <a:xfrm>
            <a:off x="1662790" y="2555167"/>
            <a:ext cx="526781" cy="1"/>
          </a:xfrm>
          <a:prstGeom prst="straightConnector1">
            <a:avLst/>
          </a:prstGeom>
          <a:ln>
            <a:tailEnd type="triangle"/>
          </a:ln>
          <a:effectLst>
            <a:outerShdw blurRad="40000" dist="20000" dir="5400000" sx="1000" sy="1000" rotWithShape="0">
              <a:srgbClr val="000000">
                <a:alpha val="38000"/>
              </a:srgbClr>
            </a:outerShdw>
          </a:effectLst>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2C0DCA44-2542-8E4C-B1F1-BFE6F6DE309D}"/>
              </a:ext>
            </a:extLst>
          </p:cNvPr>
          <p:cNvCxnSpPr>
            <a:cxnSpLocks/>
          </p:cNvCxnSpPr>
          <p:nvPr/>
        </p:nvCxnSpPr>
        <p:spPr>
          <a:xfrm>
            <a:off x="6657333" y="2530844"/>
            <a:ext cx="471219" cy="1"/>
          </a:xfrm>
          <a:prstGeom prst="straightConnector1">
            <a:avLst/>
          </a:prstGeom>
          <a:ln>
            <a:tailEnd type="triangle"/>
          </a:ln>
          <a:effectLst>
            <a:outerShdw blurRad="40000" dist="20000" dir="5400000" sx="1000" sy="1000" rotWithShape="0">
              <a:srgbClr val="000000">
                <a:alpha val="38000"/>
              </a:srgbClr>
            </a:outerShdw>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2CFE5D8B-A4A8-DA41-9219-2D06EFC62D6A}"/>
              </a:ext>
            </a:extLst>
          </p:cNvPr>
          <p:cNvCxnSpPr>
            <a:cxnSpLocks/>
          </p:cNvCxnSpPr>
          <p:nvPr/>
        </p:nvCxnSpPr>
        <p:spPr>
          <a:xfrm>
            <a:off x="4225632" y="2555167"/>
            <a:ext cx="526781" cy="1"/>
          </a:xfrm>
          <a:prstGeom prst="straightConnector1">
            <a:avLst/>
          </a:prstGeom>
          <a:ln>
            <a:tailEnd type="triangle"/>
          </a:ln>
          <a:effectLst>
            <a:outerShdw blurRad="40000" dist="20000" dir="5400000" sx="1000" sy="1000" rotWithShape="0">
              <a:srgbClr val="000000">
                <a:alpha val="38000"/>
              </a:srgbClr>
            </a:outerShdw>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47553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latin typeface="Roboto" panose="02000000000000000000" pitchFamily="2" charset="0"/>
                <a:ea typeface="Roboto" panose="02000000000000000000" pitchFamily="2" charset="0"/>
              </a:rPr>
              <a:t>What it’s actually like:</a:t>
            </a:r>
            <a:endParaRPr lang="en-US" sz="3000" dirty="0"/>
          </a:p>
        </p:txBody>
      </p:sp>
      <p:pic>
        <p:nvPicPr>
          <p:cNvPr id="37" name="Content Placeholder 2" descr="Lightbulb">
            <a:extLst>
              <a:ext uri="{FF2B5EF4-FFF2-40B4-BE49-F238E27FC236}">
                <a16:creationId xmlns:a16="http://schemas.microsoft.com/office/drawing/2014/main" id="{94102390-7941-1042-927B-E805476C12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8818" y="963886"/>
            <a:ext cx="906134" cy="906134"/>
          </a:xfrm>
          <a:prstGeom prst="rect">
            <a:avLst/>
          </a:prstGeom>
        </p:spPr>
      </p:pic>
      <p:pic>
        <p:nvPicPr>
          <p:cNvPr id="38" name="Graphic 37" descr="Envelope">
            <a:extLst>
              <a:ext uri="{FF2B5EF4-FFF2-40B4-BE49-F238E27FC236}">
                <a16:creationId xmlns:a16="http://schemas.microsoft.com/office/drawing/2014/main" id="{91D9D8D3-21F1-3440-851C-520CAE1F08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5701" y="1182092"/>
            <a:ext cx="1221192" cy="1221192"/>
          </a:xfrm>
          <a:prstGeom prst="rect">
            <a:avLst/>
          </a:prstGeom>
        </p:spPr>
      </p:pic>
      <p:pic>
        <p:nvPicPr>
          <p:cNvPr id="39" name="Graphic 38" descr="Meeting">
            <a:extLst>
              <a:ext uri="{FF2B5EF4-FFF2-40B4-BE49-F238E27FC236}">
                <a16:creationId xmlns:a16="http://schemas.microsoft.com/office/drawing/2014/main" id="{E33EA185-4F6C-E34E-827C-D0466AE530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21856" y="1122140"/>
            <a:ext cx="1270888" cy="1270888"/>
          </a:xfrm>
          <a:prstGeom prst="rect">
            <a:avLst/>
          </a:prstGeom>
        </p:spPr>
      </p:pic>
      <p:pic>
        <p:nvPicPr>
          <p:cNvPr id="40" name="Graphic 39" descr="Bar chart">
            <a:extLst>
              <a:ext uri="{FF2B5EF4-FFF2-40B4-BE49-F238E27FC236}">
                <a16:creationId xmlns:a16="http://schemas.microsoft.com/office/drawing/2014/main" id="{2A931C3F-A725-BE4F-B465-439EB0DCCF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44290" y="2648145"/>
            <a:ext cx="1166680" cy="1166680"/>
          </a:xfrm>
          <a:prstGeom prst="rect">
            <a:avLst/>
          </a:prstGeom>
        </p:spPr>
      </p:pic>
      <p:pic>
        <p:nvPicPr>
          <p:cNvPr id="41" name="Graphic 40" descr="Envelope">
            <a:extLst>
              <a:ext uri="{FF2B5EF4-FFF2-40B4-BE49-F238E27FC236}">
                <a16:creationId xmlns:a16="http://schemas.microsoft.com/office/drawing/2014/main" id="{1C375953-75C0-D741-AAB9-35D9A48023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96377" y="1562475"/>
            <a:ext cx="1221192" cy="1221192"/>
          </a:xfrm>
          <a:prstGeom prst="rect">
            <a:avLst/>
          </a:prstGeom>
        </p:spPr>
      </p:pic>
      <p:cxnSp>
        <p:nvCxnSpPr>
          <p:cNvPr id="42" name="Straight Arrow Connector 41">
            <a:extLst>
              <a:ext uri="{FF2B5EF4-FFF2-40B4-BE49-F238E27FC236}">
                <a16:creationId xmlns:a16="http://schemas.microsoft.com/office/drawing/2014/main" id="{DCDF0FC5-C732-1F4F-98BB-7C9220D1491D}"/>
              </a:ext>
            </a:extLst>
          </p:cNvPr>
          <p:cNvCxnSpPr>
            <a:cxnSpLocks/>
          </p:cNvCxnSpPr>
          <p:nvPr/>
        </p:nvCxnSpPr>
        <p:spPr>
          <a:xfrm>
            <a:off x="1602926" y="1697804"/>
            <a:ext cx="577297" cy="89317"/>
          </a:xfrm>
          <a:prstGeom prst="straightConnector1">
            <a:avLst/>
          </a:prstGeom>
          <a:ln>
            <a:tailEnd type="triangle"/>
          </a:ln>
          <a:effectLst>
            <a:outerShdw blurRad="40000" dist="20000" dir="5400000" sx="1000" sy="1000" rotWithShape="0">
              <a:srgbClr val="000000">
                <a:alpha val="38000"/>
              </a:srgbClr>
            </a:outerShdw>
          </a:effectLst>
        </p:spPr>
        <p:style>
          <a:lnRef idx="2">
            <a:schemeClr val="dk1"/>
          </a:lnRef>
          <a:fillRef idx="0">
            <a:schemeClr val="dk1"/>
          </a:fillRef>
          <a:effectRef idx="1">
            <a:schemeClr val="dk1"/>
          </a:effectRef>
          <a:fontRef idx="minor">
            <a:schemeClr val="tx1"/>
          </a:fontRef>
        </p:style>
      </p:cxnSp>
      <p:pic>
        <p:nvPicPr>
          <p:cNvPr id="43" name="Content Placeholder 2" descr="Lightbulb">
            <a:extLst>
              <a:ext uri="{FF2B5EF4-FFF2-40B4-BE49-F238E27FC236}">
                <a16:creationId xmlns:a16="http://schemas.microsoft.com/office/drawing/2014/main" id="{F417F988-D61F-3C47-96EF-D7B19A2DBA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3491" y="1986797"/>
            <a:ext cx="785377" cy="785377"/>
          </a:xfrm>
          <a:prstGeom prst="rect">
            <a:avLst/>
          </a:prstGeom>
        </p:spPr>
      </p:pic>
      <p:cxnSp>
        <p:nvCxnSpPr>
          <p:cNvPr id="44" name="Straight Arrow Connector 43">
            <a:extLst>
              <a:ext uri="{FF2B5EF4-FFF2-40B4-BE49-F238E27FC236}">
                <a16:creationId xmlns:a16="http://schemas.microsoft.com/office/drawing/2014/main" id="{200ECF8E-833C-E84F-9D68-F828EFF67D3A}"/>
              </a:ext>
            </a:extLst>
          </p:cNvPr>
          <p:cNvCxnSpPr>
            <a:cxnSpLocks/>
          </p:cNvCxnSpPr>
          <p:nvPr/>
        </p:nvCxnSpPr>
        <p:spPr>
          <a:xfrm flipV="1">
            <a:off x="1584622" y="2117786"/>
            <a:ext cx="569898" cy="87404"/>
          </a:xfrm>
          <a:prstGeom prst="straightConnector1">
            <a:avLst/>
          </a:prstGeom>
          <a:ln>
            <a:tailEnd type="triangle"/>
          </a:ln>
          <a:effectLst>
            <a:outerShdw blurRad="40000" dist="20000" dir="5400000" sx="1000" sy="1000" rotWithShape="0">
              <a:srgbClr val="000000">
                <a:alpha val="38000"/>
              </a:srgbClr>
            </a:outerShdw>
          </a:effectLst>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A4259BDC-BB05-7549-859E-4EDE084C9E5B}"/>
              </a:ext>
            </a:extLst>
          </p:cNvPr>
          <p:cNvCxnSpPr>
            <a:cxnSpLocks/>
          </p:cNvCxnSpPr>
          <p:nvPr/>
        </p:nvCxnSpPr>
        <p:spPr>
          <a:xfrm>
            <a:off x="3758999" y="1914680"/>
            <a:ext cx="499735" cy="1"/>
          </a:xfrm>
          <a:prstGeom prst="straightConnector1">
            <a:avLst/>
          </a:prstGeom>
          <a:ln>
            <a:tailEnd type="triangle"/>
          </a:ln>
          <a:effectLst>
            <a:outerShdw blurRad="40000" dist="20000" dir="5400000" sx="1000" sy="1000" rotWithShape="0">
              <a:srgbClr val="000000">
                <a:alpha val="38000"/>
              </a:srgbClr>
            </a:outerShdw>
          </a:effectLst>
        </p:spPr>
        <p:style>
          <a:lnRef idx="2">
            <a:schemeClr val="dk1"/>
          </a:lnRef>
          <a:fillRef idx="0">
            <a:schemeClr val="dk1"/>
          </a:fillRef>
          <a:effectRef idx="1">
            <a:schemeClr val="dk1"/>
          </a:effectRef>
          <a:fontRef idx="minor">
            <a:schemeClr val="tx1"/>
          </a:fontRef>
        </p:style>
      </p:cxnSp>
      <p:pic>
        <p:nvPicPr>
          <p:cNvPr id="46" name="Picture 45">
            <a:extLst>
              <a:ext uri="{FF2B5EF4-FFF2-40B4-BE49-F238E27FC236}">
                <a16:creationId xmlns:a16="http://schemas.microsoft.com/office/drawing/2014/main" id="{CA24C904-D130-8F4B-8969-E4C3F5CA8F9F}"/>
              </a:ext>
            </a:extLst>
          </p:cNvPr>
          <p:cNvPicPr>
            <a:picLocks noChangeAspect="1"/>
          </p:cNvPicPr>
          <p:nvPr/>
        </p:nvPicPr>
        <p:blipFill>
          <a:blip r:embed="rId10"/>
          <a:stretch>
            <a:fillRect/>
          </a:stretch>
        </p:blipFill>
        <p:spPr>
          <a:xfrm>
            <a:off x="6428441" y="763528"/>
            <a:ext cx="698877" cy="698877"/>
          </a:xfrm>
          <a:prstGeom prst="rect">
            <a:avLst/>
          </a:prstGeom>
        </p:spPr>
      </p:pic>
      <p:cxnSp>
        <p:nvCxnSpPr>
          <p:cNvPr id="47" name="Straight Arrow Connector 46">
            <a:extLst>
              <a:ext uri="{FF2B5EF4-FFF2-40B4-BE49-F238E27FC236}">
                <a16:creationId xmlns:a16="http://schemas.microsoft.com/office/drawing/2014/main" id="{279B9670-6DE2-674C-91A4-0922079412AB}"/>
              </a:ext>
            </a:extLst>
          </p:cNvPr>
          <p:cNvCxnSpPr>
            <a:cxnSpLocks/>
          </p:cNvCxnSpPr>
          <p:nvPr/>
        </p:nvCxnSpPr>
        <p:spPr>
          <a:xfrm flipV="1">
            <a:off x="5821795" y="1504246"/>
            <a:ext cx="606646" cy="145554"/>
          </a:xfrm>
          <a:prstGeom prst="straightConnector1">
            <a:avLst/>
          </a:prstGeom>
          <a:ln>
            <a:tailEnd type="triangle"/>
          </a:ln>
          <a:effectLst>
            <a:outerShdw blurRad="40000" dist="20000" dir="5400000" sx="1000" sy="1000" rotWithShape="0">
              <a:srgbClr val="000000">
                <a:alpha val="38000"/>
              </a:srgbClr>
            </a:outerShdw>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7DFC16AB-30B8-3449-BE48-4D6AF97DC39F}"/>
              </a:ext>
            </a:extLst>
          </p:cNvPr>
          <p:cNvCxnSpPr>
            <a:cxnSpLocks/>
          </p:cNvCxnSpPr>
          <p:nvPr/>
        </p:nvCxnSpPr>
        <p:spPr>
          <a:xfrm>
            <a:off x="7243021" y="1221021"/>
            <a:ext cx="297379" cy="395200"/>
          </a:xfrm>
          <a:prstGeom prst="straightConnector1">
            <a:avLst/>
          </a:prstGeom>
          <a:ln>
            <a:tailEnd type="triangle"/>
          </a:ln>
          <a:effectLst>
            <a:outerShdw blurRad="40000" dist="20000" dir="5400000" sx="1000" sy="1000" rotWithShape="0">
              <a:srgbClr val="000000">
                <a:alpha val="38000"/>
              </a:srgbClr>
            </a:outerShdw>
          </a:effectLst>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160199C9-079A-C74B-8B32-0D66C39F68A0}"/>
              </a:ext>
            </a:extLst>
          </p:cNvPr>
          <p:cNvCxnSpPr>
            <a:cxnSpLocks/>
            <a:stCxn id="41" idx="1"/>
          </p:cNvCxnSpPr>
          <p:nvPr/>
        </p:nvCxnSpPr>
        <p:spPr>
          <a:xfrm flipH="1" flipV="1">
            <a:off x="5955107" y="2088263"/>
            <a:ext cx="1041270" cy="84808"/>
          </a:xfrm>
          <a:prstGeom prst="straightConnector1">
            <a:avLst/>
          </a:prstGeom>
          <a:ln>
            <a:tailEnd type="triangle"/>
          </a:ln>
          <a:effectLst>
            <a:outerShdw blurRad="40000" dist="20000" dir="5400000" sx="1000" sy="1000" rotWithShape="0">
              <a:srgbClr val="000000">
                <a:alpha val="38000"/>
              </a:srgbClr>
            </a:outerShdw>
          </a:effectLst>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7AED4857-688D-C844-AB79-98634C94BB7E}"/>
              </a:ext>
            </a:extLst>
          </p:cNvPr>
          <p:cNvCxnSpPr>
            <a:cxnSpLocks/>
          </p:cNvCxnSpPr>
          <p:nvPr/>
        </p:nvCxnSpPr>
        <p:spPr>
          <a:xfrm>
            <a:off x="5425131" y="2350365"/>
            <a:ext cx="742153" cy="641750"/>
          </a:xfrm>
          <a:prstGeom prst="straightConnector1">
            <a:avLst/>
          </a:prstGeom>
          <a:ln>
            <a:tailEnd type="triangle"/>
          </a:ln>
          <a:effectLst>
            <a:outerShdw blurRad="40000" dist="20000" dir="5400000" sx="1000" sy="1000" rotWithShape="0">
              <a:srgbClr val="000000">
                <a:alpha val="38000"/>
              </a:srgbClr>
            </a:outerShdw>
          </a:effectLst>
        </p:spPr>
        <p:style>
          <a:lnRef idx="2">
            <a:schemeClr val="dk1"/>
          </a:lnRef>
          <a:fillRef idx="0">
            <a:schemeClr val="dk1"/>
          </a:fillRef>
          <a:effectRef idx="1">
            <a:schemeClr val="dk1"/>
          </a:effectRef>
          <a:fontRef idx="minor">
            <a:schemeClr val="tx1"/>
          </a:fontRef>
        </p:style>
      </p:cxnSp>
      <p:pic>
        <p:nvPicPr>
          <p:cNvPr id="51" name="Graphic 50" descr="Envelope">
            <a:extLst>
              <a:ext uri="{FF2B5EF4-FFF2-40B4-BE49-F238E27FC236}">
                <a16:creationId xmlns:a16="http://schemas.microsoft.com/office/drawing/2014/main" id="{0FAF0C0A-FB1E-DC46-8DF1-31702A05B3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67284" y="2933298"/>
            <a:ext cx="1221192" cy="1221192"/>
          </a:xfrm>
          <a:prstGeom prst="rect">
            <a:avLst/>
          </a:prstGeom>
        </p:spPr>
      </p:pic>
      <p:cxnSp>
        <p:nvCxnSpPr>
          <p:cNvPr id="52" name="Straight Arrow Connector 51">
            <a:extLst>
              <a:ext uri="{FF2B5EF4-FFF2-40B4-BE49-F238E27FC236}">
                <a16:creationId xmlns:a16="http://schemas.microsoft.com/office/drawing/2014/main" id="{8DB42299-FCF9-FA4C-ACCF-212A4CEB5A76}"/>
              </a:ext>
            </a:extLst>
          </p:cNvPr>
          <p:cNvCxnSpPr>
            <a:cxnSpLocks/>
            <a:endCxn id="40" idx="3"/>
          </p:cNvCxnSpPr>
          <p:nvPr/>
        </p:nvCxnSpPr>
        <p:spPr>
          <a:xfrm flipH="1" flipV="1">
            <a:off x="5110970" y="3231485"/>
            <a:ext cx="986744" cy="330072"/>
          </a:xfrm>
          <a:prstGeom prst="straightConnector1">
            <a:avLst/>
          </a:prstGeom>
          <a:ln>
            <a:tailEnd type="triangle"/>
          </a:ln>
          <a:effectLst>
            <a:outerShdw blurRad="40000" dist="20000" dir="5400000" sx="1000" sy="1000" rotWithShape="0">
              <a:srgbClr val="000000">
                <a:alpha val="38000"/>
              </a:srgbClr>
            </a:outerShdw>
          </a:effectLst>
        </p:spPr>
        <p:style>
          <a:lnRef idx="2">
            <a:schemeClr val="dk1"/>
          </a:lnRef>
          <a:fillRef idx="0">
            <a:schemeClr val="dk1"/>
          </a:fillRef>
          <a:effectRef idx="1">
            <a:schemeClr val="dk1"/>
          </a:effectRef>
          <a:fontRef idx="minor">
            <a:schemeClr val="tx1"/>
          </a:fontRef>
        </p:style>
      </p:cxnSp>
      <p:pic>
        <p:nvPicPr>
          <p:cNvPr id="53" name="Graphic 52" descr="Meeting">
            <a:extLst>
              <a:ext uri="{FF2B5EF4-FFF2-40B4-BE49-F238E27FC236}">
                <a16:creationId xmlns:a16="http://schemas.microsoft.com/office/drawing/2014/main" id="{B26CB71D-CEF0-2447-A79D-E989526D9E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4435" y="3561557"/>
            <a:ext cx="1170953" cy="1170953"/>
          </a:xfrm>
          <a:prstGeom prst="rect">
            <a:avLst/>
          </a:prstGeom>
        </p:spPr>
      </p:pic>
      <p:pic>
        <p:nvPicPr>
          <p:cNvPr id="54" name="Graphic 53" descr="Envelope">
            <a:extLst>
              <a:ext uri="{FF2B5EF4-FFF2-40B4-BE49-F238E27FC236}">
                <a16:creationId xmlns:a16="http://schemas.microsoft.com/office/drawing/2014/main" id="{B3EA139F-9E78-5448-B0B8-14F8B8DCD0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94005" y="2524803"/>
            <a:ext cx="1221192" cy="1221192"/>
          </a:xfrm>
          <a:prstGeom prst="rect">
            <a:avLst/>
          </a:prstGeom>
        </p:spPr>
      </p:pic>
      <p:cxnSp>
        <p:nvCxnSpPr>
          <p:cNvPr id="55" name="Straight Arrow Connector 54">
            <a:extLst>
              <a:ext uri="{FF2B5EF4-FFF2-40B4-BE49-F238E27FC236}">
                <a16:creationId xmlns:a16="http://schemas.microsoft.com/office/drawing/2014/main" id="{1BF14ECE-5BE0-D844-861B-252BAA2E05AF}"/>
              </a:ext>
            </a:extLst>
          </p:cNvPr>
          <p:cNvCxnSpPr>
            <a:cxnSpLocks/>
          </p:cNvCxnSpPr>
          <p:nvPr/>
        </p:nvCxnSpPr>
        <p:spPr>
          <a:xfrm flipH="1" flipV="1">
            <a:off x="3184767" y="3135399"/>
            <a:ext cx="713669" cy="96085"/>
          </a:xfrm>
          <a:prstGeom prst="straightConnector1">
            <a:avLst/>
          </a:prstGeom>
          <a:ln>
            <a:tailEnd type="triangle"/>
          </a:ln>
          <a:effectLst>
            <a:outerShdw blurRad="40000" dist="20000" dir="5400000" sx="1000" sy="1000" rotWithShape="0">
              <a:srgbClr val="000000">
                <a:alpha val="38000"/>
              </a:srgbClr>
            </a:outerShdw>
          </a:effectLst>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4B92093D-78B9-0A44-AC4B-831FAFFE207A}"/>
              </a:ext>
            </a:extLst>
          </p:cNvPr>
          <p:cNvCxnSpPr>
            <a:cxnSpLocks/>
          </p:cNvCxnSpPr>
          <p:nvPr/>
        </p:nvCxnSpPr>
        <p:spPr>
          <a:xfrm flipH="1">
            <a:off x="1367234" y="3295357"/>
            <a:ext cx="438624" cy="366602"/>
          </a:xfrm>
          <a:prstGeom prst="straightConnector1">
            <a:avLst/>
          </a:prstGeom>
          <a:ln>
            <a:tailEnd type="triangle"/>
          </a:ln>
          <a:effectLst>
            <a:outerShdw blurRad="40000" dist="20000" dir="5400000" sx="1000" sy="1000" rotWithShape="0">
              <a:srgbClr val="000000">
                <a:alpha val="38000"/>
              </a:srgbClr>
            </a:outerShdw>
          </a:effectLst>
        </p:spPr>
        <p:style>
          <a:lnRef idx="2">
            <a:schemeClr val="dk1"/>
          </a:lnRef>
          <a:fillRef idx="0">
            <a:schemeClr val="dk1"/>
          </a:fillRef>
          <a:effectRef idx="1">
            <a:schemeClr val="dk1"/>
          </a:effectRef>
          <a:fontRef idx="minor">
            <a:schemeClr val="tx1"/>
          </a:fontRef>
        </p:style>
      </p:cxnSp>
      <p:pic>
        <p:nvPicPr>
          <p:cNvPr id="57" name="Picture 56">
            <a:extLst>
              <a:ext uri="{FF2B5EF4-FFF2-40B4-BE49-F238E27FC236}">
                <a16:creationId xmlns:a16="http://schemas.microsoft.com/office/drawing/2014/main" id="{9C0243D5-D5F1-CD44-9F5E-AAE86CDD4006}"/>
              </a:ext>
            </a:extLst>
          </p:cNvPr>
          <p:cNvPicPr>
            <a:picLocks noChangeAspect="1"/>
          </p:cNvPicPr>
          <p:nvPr/>
        </p:nvPicPr>
        <p:blipFill>
          <a:blip r:embed="rId10"/>
          <a:stretch>
            <a:fillRect/>
          </a:stretch>
        </p:blipFill>
        <p:spPr>
          <a:xfrm>
            <a:off x="7506944" y="3452166"/>
            <a:ext cx="659180" cy="659180"/>
          </a:xfrm>
          <a:prstGeom prst="rect">
            <a:avLst/>
          </a:prstGeom>
        </p:spPr>
      </p:pic>
      <p:pic>
        <p:nvPicPr>
          <p:cNvPr id="58" name="Graphic 57" descr="Bar chart">
            <a:extLst>
              <a:ext uri="{FF2B5EF4-FFF2-40B4-BE49-F238E27FC236}">
                <a16:creationId xmlns:a16="http://schemas.microsoft.com/office/drawing/2014/main" id="{A5F679F8-1E9B-FE48-952B-3C8409C8BD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98642" y="3624002"/>
            <a:ext cx="1070551" cy="1070551"/>
          </a:xfrm>
          <a:prstGeom prst="rect">
            <a:avLst/>
          </a:prstGeom>
        </p:spPr>
      </p:pic>
      <p:cxnSp>
        <p:nvCxnSpPr>
          <p:cNvPr id="59" name="Straight Arrow Connector 58">
            <a:extLst>
              <a:ext uri="{FF2B5EF4-FFF2-40B4-BE49-F238E27FC236}">
                <a16:creationId xmlns:a16="http://schemas.microsoft.com/office/drawing/2014/main" id="{6F9CFA1A-E0EC-F540-94B9-69D72845B8AD}"/>
              </a:ext>
            </a:extLst>
          </p:cNvPr>
          <p:cNvCxnSpPr>
            <a:cxnSpLocks/>
          </p:cNvCxnSpPr>
          <p:nvPr/>
        </p:nvCxnSpPr>
        <p:spPr>
          <a:xfrm>
            <a:off x="1654952" y="4197234"/>
            <a:ext cx="826750" cy="0"/>
          </a:xfrm>
          <a:prstGeom prst="straightConnector1">
            <a:avLst/>
          </a:prstGeom>
          <a:ln>
            <a:tailEnd type="triangle"/>
          </a:ln>
          <a:effectLst>
            <a:outerShdw blurRad="40000" dist="20000" dir="5400000" sx="1000" sy="1000" rotWithShape="0">
              <a:srgbClr val="000000">
                <a:alpha val="38000"/>
              </a:srgbClr>
            </a:outerShdw>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26673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Roboto" panose="02000000000000000000" pitchFamily="2" charset="0"/>
                <a:ea typeface="Roboto" panose="02000000000000000000" pitchFamily="2" charset="0"/>
              </a:rPr>
              <a:t>Tip 1: Involve statisticians early on</a:t>
            </a:r>
            <a:endParaRPr lang="en-US" sz="3000" dirty="0"/>
          </a:p>
        </p:txBody>
      </p:sp>
      <p:sp>
        <p:nvSpPr>
          <p:cNvPr id="6" name="TextBox 5">
            <a:extLst>
              <a:ext uri="{FF2B5EF4-FFF2-40B4-BE49-F238E27FC236}">
                <a16:creationId xmlns:a16="http://schemas.microsoft.com/office/drawing/2014/main" id="{E446B5C5-27BE-264F-81F0-6F93837B8D9F}"/>
              </a:ext>
            </a:extLst>
          </p:cNvPr>
          <p:cNvSpPr txBox="1"/>
          <p:nvPr/>
        </p:nvSpPr>
        <p:spPr>
          <a:xfrm>
            <a:off x="457200" y="1288220"/>
            <a:ext cx="7787473" cy="1754326"/>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a:t>
            </a:r>
            <a:r>
              <a:rPr lang="en-US" i="1" dirty="0">
                <a:latin typeface="Roboto" panose="02000000000000000000" pitchFamily="2" charset="0"/>
                <a:ea typeface="Roboto" panose="02000000000000000000" pitchFamily="2" charset="0"/>
              </a:rPr>
              <a:t>To call in the statistician after the experiment is done may be no more than asking [them] to perform a post-mortem examination: [s]he may be able to say what the experiment died of.” </a:t>
            </a: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R.A. Fisher, 1938</a:t>
            </a: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57672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Roboto" panose="02000000000000000000" pitchFamily="2" charset="0"/>
                <a:ea typeface="Roboto" panose="02000000000000000000" pitchFamily="2" charset="0"/>
              </a:rPr>
              <a:t>Tip 2: Send relevant materials in advance</a:t>
            </a:r>
            <a:endParaRPr lang="en-US" sz="3000" dirty="0"/>
          </a:p>
        </p:txBody>
      </p:sp>
      <p:sp>
        <p:nvSpPr>
          <p:cNvPr id="6" name="TextBox 5">
            <a:extLst>
              <a:ext uri="{FF2B5EF4-FFF2-40B4-BE49-F238E27FC236}">
                <a16:creationId xmlns:a16="http://schemas.microsoft.com/office/drawing/2014/main" id="{E446B5C5-27BE-264F-81F0-6F93837B8D9F}"/>
              </a:ext>
            </a:extLst>
          </p:cNvPr>
          <p:cNvSpPr txBox="1"/>
          <p:nvPr/>
        </p:nvSpPr>
        <p:spPr>
          <a:xfrm>
            <a:off x="457200" y="1025574"/>
            <a:ext cx="7787473" cy="2781531"/>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dirty="0">
                <a:latin typeface="Roboto" panose="02000000000000000000" pitchFamily="2" charset="0"/>
                <a:ea typeface="Roboto" panose="02000000000000000000" pitchFamily="2" charset="0"/>
              </a:rPr>
              <a:t>Study protocol/IRB</a:t>
            </a:r>
          </a:p>
          <a:p>
            <a:pPr marL="342900" indent="-342900">
              <a:lnSpc>
                <a:spcPct val="200000"/>
              </a:lnSpc>
              <a:buFont typeface="Arial" panose="020B0604020202020204" pitchFamily="34" charset="0"/>
              <a:buChar char="•"/>
            </a:pPr>
            <a:r>
              <a:rPr lang="en-US" dirty="0">
                <a:latin typeface="Roboto" panose="02000000000000000000" pitchFamily="2" charset="0"/>
                <a:ea typeface="Roboto" panose="02000000000000000000" pitchFamily="2" charset="0"/>
              </a:rPr>
              <a:t>Measurement instruments (</a:t>
            </a:r>
            <a:r>
              <a:rPr lang="en-US" dirty="0" err="1">
                <a:latin typeface="Roboto" panose="02000000000000000000" pitchFamily="2" charset="0"/>
                <a:ea typeface="Roboto" panose="02000000000000000000" pitchFamily="2" charset="0"/>
              </a:rPr>
              <a:t>ie</a:t>
            </a:r>
            <a:r>
              <a:rPr lang="en-US" dirty="0">
                <a:latin typeface="Roboto" panose="02000000000000000000" pitchFamily="2" charset="0"/>
                <a:ea typeface="Roboto" panose="02000000000000000000" pitchFamily="2" charset="0"/>
              </a:rPr>
              <a:t>. survey)</a:t>
            </a:r>
          </a:p>
          <a:p>
            <a:pPr marL="342900" indent="-342900">
              <a:lnSpc>
                <a:spcPct val="200000"/>
              </a:lnSpc>
              <a:buFont typeface="Arial" panose="020B0604020202020204" pitchFamily="34" charset="0"/>
              <a:buChar char="•"/>
            </a:pPr>
            <a:r>
              <a:rPr lang="en-US" dirty="0">
                <a:latin typeface="Roboto" panose="02000000000000000000" pitchFamily="2" charset="0"/>
                <a:ea typeface="Roboto" panose="02000000000000000000" pitchFamily="2" charset="0"/>
              </a:rPr>
              <a:t>Relevant background literature (papers that are similar in topic, methodology)</a:t>
            </a:r>
          </a:p>
          <a:p>
            <a:pPr marL="342900" indent="-342900">
              <a:lnSpc>
                <a:spcPct val="200000"/>
              </a:lnSpc>
              <a:buFont typeface="Arial" panose="020B0604020202020204" pitchFamily="34" charset="0"/>
              <a:buChar char="•"/>
            </a:pPr>
            <a:r>
              <a:rPr lang="en-US" dirty="0">
                <a:latin typeface="Roboto" panose="02000000000000000000" pitchFamily="2" charset="0"/>
                <a:ea typeface="Roboto" panose="02000000000000000000" pitchFamily="2" charset="0"/>
              </a:rPr>
              <a:t>Existing datasets (deidentified!) </a:t>
            </a:r>
          </a:p>
        </p:txBody>
      </p:sp>
    </p:spTree>
    <p:extLst>
      <p:ext uri="{BB962C8B-B14F-4D97-AF65-F5344CB8AC3E}">
        <p14:creationId xmlns:p14="http://schemas.microsoft.com/office/powerpoint/2010/main" val="1820141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latin typeface="Roboto" panose="02000000000000000000" pitchFamily="2" charset="0"/>
                <a:ea typeface="Roboto" panose="02000000000000000000" pitchFamily="2" charset="0"/>
              </a:rPr>
              <a:t>On datasets …</a:t>
            </a:r>
            <a:endParaRPr lang="en-US" sz="3000" dirty="0"/>
          </a:p>
        </p:txBody>
      </p:sp>
      <p:pic>
        <p:nvPicPr>
          <p:cNvPr id="26" name="Picture 25">
            <a:extLst>
              <a:ext uri="{FF2B5EF4-FFF2-40B4-BE49-F238E27FC236}">
                <a16:creationId xmlns:a16="http://schemas.microsoft.com/office/drawing/2014/main" id="{37AAD45D-693E-284D-9A9C-CC4EAABB4590}"/>
              </a:ext>
            </a:extLst>
          </p:cNvPr>
          <p:cNvPicPr>
            <a:picLocks noChangeAspect="1"/>
          </p:cNvPicPr>
          <p:nvPr/>
        </p:nvPicPr>
        <p:blipFill>
          <a:blip r:embed="rId2"/>
          <a:stretch>
            <a:fillRect/>
          </a:stretch>
        </p:blipFill>
        <p:spPr>
          <a:xfrm>
            <a:off x="457200" y="1054904"/>
            <a:ext cx="5936843" cy="3339475"/>
          </a:xfrm>
          <a:prstGeom prst="rect">
            <a:avLst/>
          </a:prstGeom>
        </p:spPr>
      </p:pic>
    </p:spTree>
    <p:extLst>
      <p:ext uri="{BB962C8B-B14F-4D97-AF65-F5344CB8AC3E}">
        <p14:creationId xmlns:p14="http://schemas.microsoft.com/office/powerpoint/2010/main" val="1300988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latin typeface="Roboto" panose="02000000000000000000" pitchFamily="2" charset="0"/>
                <a:ea typeface="Roboto" panose="02000000000000000000" pitchFamily="2" charset="0"/>
              </a:rPr>
              <a:t>Tidying data</a:t>
            </a:r>
            <a:endParaRPr lang="en-US" sz="3000" dirty="0"/>
          </a:p>
        </p:txBody>
      </p:sp>
      <p:pic>
        <p:nvPicPr>
          <p:cNvPr id="4" name="Picture 6">
            <a:extLst>
              <a:ext uri="{FF2B5EF4-FFF2-40B4-BE49-F238E27FC236}">
                <a16:creationId xmlns:a16="http://schemas.microsoft.com/office/drawing/2014/main" id="{142E1891-9589-C44C-921A-9CF233A6C2AD}"/>
              </a:ext>
            </a:extLst>
          </p:cNvPr>
          <p:cNvPicPr>
            <a:picLocks noChangeAspect="1" noChangeArrowheads="1"/>
          </p:cNvPicPr>
          <p:nvPr/>
        </p:nvPicPr>
        <p:blipFill>
          <a:blip r:embed="rId2" cstate="print"/>
          <a:srcRect/>
          <a:stretch>
            <a:fillRect/>
          </a:stretch>
        </p:blipFill>
        <p:spPr bwMode="auto">
          <a:xfrm>
            <a:off x="457200" y="1001822"/>
            <a:ext cx="1559394" cy="3359584"/>
          </a:xfrm>
          <a:prstGeom prst="rect">
            <a:avLst/>
          </a:prstGeom>
          <a:noFill/>
          <a:ln w="19050" algn="ctr">
            <a:noFill/>
            <a:miter lim="800000"/>
            <a:headEnd/>
            <a:tailEnd/>
          </a:ln>
        </p:spPr>
      </p:pic>
      <p:pic>
        <p:nvPicPr>
          <p:cNvPr id="5" name="Picture 4">
            <a:extLst>
              <a:ext uri="{FF2B5EF4-FFF2-40B4-BE49-F238E27FC236}">
                <a16:creationId xmlns:a16="http://schemas.microsoft.com/office/drawing/2014/main" id="{DEAA5471-8F2C-774C-9B2E-093A141844C0}"/>
              </a:ext>
            </a:extLst>
          </p:cNvPr>
          <p:cNvPicPr>
            <a:picLocks noChangeAspect="1" noChangeArrowheads="1"/>
          </p:cNvPicPr>
          <p:nvPr/>
        </p:nvPicPr>
        <p:blipFill>
          <a:blip r:embed="rId3" cstate="print"/>
          <a:srcRect/>
          <a:stretch>
            <a:fillRect/>
          </a:stretch>
        </p:blipFill>
        <p:spPr bwMode="auto">
          <a:xfrm>
            <a:off x="2968967" y="1491619"/>
            <a:ext cx="1870851" cy="2379990"/>
          </a:xfrm>
          <a:prstGeom prst="rect">
            <a:avLst/>
          </a:prstGeom>
          <a:noFill/>
          <a:ln w="19050" algn="ctr">
            <a:noFill/>
            <a:miter lim="800000"/>
            <a:headEnd/>
            <a:tailEnd/>
          </a:ln>
        </p:spPr>
      </p:pic>
      <p:cxnSp>
        <p:nvCxnSpPr>
          <p:cNvPr id="6" name="Straight Arrow Connector 5">
            <a:extLst>
              <a:ext uri="{FF2B5EF4-FFF2-40B4-BE49-F238E27FC236}">
                <a16:creationId xmlns:a16="http://schemas.microsoft.com/office/drawing/2014/main" id="{40EB6A2C-389F-604A-AE79-F9EED86B148C}"/>
              </a:ext>
            </a:extLst>
          </p:cNvPr>
          <p:cNvCxnSpPr/>
          <p:nvPr/>
        </p:nvCxnSpPr>
        <p:spPr>
          <a:xfrm>
            <a:off x="2169268" y="2681614"/>
            <a:ext cx="622570" cy="0"/>
          </a:xfrm>
          <a:prstGeom prst="straightConnector1">
            <a:avLst/>
          </a:prstGeom>
          <a:ln>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02F14C15-A6B4-4C40-86EF-C0BE636B9112}"/>
              </a:ext>
            </a:extLst>
          </p:cNvPr>
          <p:cNvCxnSpPr>
            <a:cxnSpLocks/>
          </p:cNvCxnSpPr>
          <p:nvPr/>
        </p:nvCxnSpPr>
        <p:spPr>
          <a:xfrm flipH="1" flipV="1">
            <a:off x="4666752" y="3871610"/>
            <a:ext cx="498635" cy="389105"/>
          </a:xfrm>
          <a:prstGeom prst="straightConnector1">
            <a:avLst/>
          </a:prstGeom>
          <a:ln>
            <a:tailEnd type="triangle"/>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C34D6E0-6AF2-0849-B3EE-F8BAECE1FC21}"/>
              </a:ext>
            </a:extLst>
          </p:cNvPr>
          <p:cNvSpPr txBox="1"/>
          <p:nvPr/>
        </p:nvSpPr>
        <p:spPr>
          <a:xfrm>
            <a:off x="5165387" y="4260715"/>
            <a:ext cx="3521413" cy="584775"/>
          </a:xfrm>
          <a:prstGeom prst="rect">
            <a:avLst/>
          </a:prstGeom>
          <a:noFill/>
        </p:spPr>
        <p:txBody>
          <a:bodyPr wrap="square" rtlCol="0">
            <a:spAutoFit/>
          </a:bodyPr>
          <a:lstStyle/>
          <a:p>
            <a:r>
              <a:rPr lang="en-US" sz="1600" dirty="0">
                <a:solidFill>
                  <a:schemeClr val="accent2"/>
                </a:solidFill>
                <a:latin typeface="Roboto" panose="02000000000000000000" pitchFamily="2" charset="0"/>
                <a:ea typeface="Roboto" panose="02000000000000000000" pitchFamily="2" charset="0"/>
              </a:rPr>
              <a:t>Very important </a:t>
            </a:r>
            <a:r>
              <a:rPr lang="en-US" sz="1600" dirty="0">
                <a:latin typeface="Roboto" panose="02000000000000000000" pitchFamily="2" charset="0"/>
                <a:ea typeface="Roboto" panose="02000000000000000000" pitchFamily="2" charset="0"/>
              </a:rPr>
              <a:t>– if the value is unknown, just leave it blank</a:t>
            </a:r>
          </a:p>
        </p:txBody>
      </p:sp>
      <p:sp>
        <p:nvSpPr>
          <p:cNvPr id="14" name="TextBox 13">
            <a:extLst>
              <a:ext uri="{FF2B5EF4-FFF2-40B4-BE49-F238E27FC236}">
                <a16:creationId xmlns:a16="http://schemas.microsoft.com/office/drawing/2014/main" id="{4B62A34D-3926-7A49-AC10-300373D79E70}"/>
              </a:ext>
            </a:extLst>
          </p:cNvPr>
          <p:cNvSpPr txBox="1"/>
          <p:nvPr/>
        </p:nvSpPr>
        <p:spPr>
          <a:xfrm>
            <a:off x="5165386" y="1894148"/>
            <a:ext cx="3521413" cy="584775"/>
          </a:xfrm>
          <a:prstGeom prst="rect">
            <a:avLst/>
          </a:prstGeom>
          <a:noFill/>
        </p:spPr>
        <p:txBody>
          <a:bodyPr wrap="square" rtlCol="0">
            <a:spAutoFit/>
          </a:bodyPr>
          <a:lstStyle/>
          <a:p>
            <a:r>
              <a:rPr lang="en-US" sz="1600" dirty="0">
                <a:latin typeface="Roboto" panose="02000000000000000000" pitchFamily="2" charset="0"/>
                <a:ea typeface="Roboto" panose="02000000000000000000" pitchFamily="2" charset="0"/>
              </a:rPr>
              <a:t>Here we show the correct format to document ‘R or L’ and ‘Path size’</a:t>
            </a:r>
          </a:p>
        </p:txBody>
      </p:sp>
    </p:spTree>
    <p:extLst>
      <p:ext uri="{BB962C8B-B14F-4D97-AF65-F5344CB8AC3E}">
        <p14:creationId xmlns:p14="http://schemas.microsoft.com/office/powerpoint/2010/main" val="86896782"/>
      </p:ext>
    </p:extLst>
  </p:cSld>
  <p:clrMapOvr>
    <a:masterClrMapping/>
  </p:clrMapOvr>
</p:sld>
</file>

<file path=ppt/theme/theme1.xml><?xml version="1.0" encoding="utf-8"?>
<a:theme xmlns:a="http://schemas.openxmlformats.org/drawingml/2006/main" name="WCM_Template_Cobranded PPT_Gray">
  <a:themeElements>
    <a:clrScheme name="Weill Cornell Medicine">
      <a:dk1>
        <a:srgbClr val="2D2E2D"/>
      </a:dk1>
      <a:lt1>
        <a:sysClr val="window" lastClr="FFFFFF"/>
      </a:lt1>
      <a:dk2>
        <a:srgbClr val="A20815"/>
      </a:dk2>
      <a:lt2>
        <a:srgbClr val="EFEEED"/>
      </a:lt2>
      <a:accent1>
        <a:srgbClr val="A20815"/>
      </a:accent1>
      <a:accent2>
        <a:srgbClr val="C23019"/>
      </a:accent2>
      <a:accent3>
        <a:srgbClr val="E0621B"/>
      </a:accent3>
      <a:accent4>
        <a:srgbClr val="FEBD22"/>
      </a:accent4>
      <a:accent5>
        <a:srgbClr val="8D8E8D"/>
      </a:accent5>
      <a:accent6>
        <a:srgbClr val="CECFCD"/>
      </a:accent6>
      <a:hlink>
        <a:srgbClr val="272727"/>
      </a:hlink>
      <a:folHlink>
        <a:srgbClr val="27272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cm_template_masterbrand_wide_ppt_color" id="{5D3D349F-9A95-D243-A308-998A71706321}" vid="{1D77600E-101A-5A44-A57A-F6D70E7F5A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WCM_Template_Cobranded PPT_Gray</Template>
  <TotalTime>74</TotalTime>
  <Words>1503</Words>
  <Application>Microsoft Macintosh PowerPoint</Application>
  <PresentationFormat>On-screen Show (16:9)</PresentationFormat>
  <Paragraphs>234</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Courier New</vt:lpstr>
      <vt:lpstr>Lucida Grande</vt:lpstr>
      <vt:lpstr>Roboto</vt:lpstr>
      <vt:lpstr>Wingdings</vt:lpstr>
      <vt:lpstr>WCM_Template_Cobranded PPT_Gray</vt:lpstr>
      <vt:lpstr>Communicating with  a Statistician</vt:lpstr>
      <vt:lpstr>Today’s Topics</vt:lpstr>
      <vt:lpstr>Statistical Consulting Process</vt:lpstr>
      <vt:lpstr>What you think it’s going to be like:</vt:lpstr>
      <vt:lpstr>What it’s actually like:</vt:lpstr>
      <vt:lpstr>Tip 1: Involve statisticians early on</vt:lpstr>
      <vt:lpstr>Tip 2: Send relevant materials in advance</vt:lpstr>
      <vt:lpstr>On datasets …</vt:lpstr>
      <vt:lpstr>Tidying data</vt:lpstr>
      <vt:lpstr>On HIPAA</vt:lpstr>
      <vt:lpstr>Removing HIPAA and tidying data</vt:lpstr>
      <vt:lpstr>Tip 3: Start with layman’s summary</vt:lpstr>
      <vt:lpstr>Tip 4: State the research question</vt:lpstr>
      <vt:lpstr>SMART Research Questions</vt:lpstr>
      <vt:lpstr>Tip 5: Define your sample</vt:lpstr>
      <vt:lpstr>On sample size</vt:lpstr>
      <vt:lpstr>Tip 6: Define variables of interest</vt:lpstr>
      <vt:lpstr>Tip 7: Identify possible confounders</vt:lpstr>
      <vt:lpstr>Tip 7: Identify possible confounders</vt:lpstr>
      <vt:lpstr>Tip 8: Clearly define deliverables </vt:lpstr>
      <vt:lpstr>Tip 9: Clearly define deadlines </vt:lpstr>
      <vt:lpstr>Tip 10: Keep communicating!</vt:lpstr>
      <vt:lpstr>The 10 Tips</vt:lpstr>
      <vt:lpstr>Common Statistical Tests</vt:lpstr>
      <vt:lpstr>Common Statistical Tests</vt:lpstr>
      <vt:lpstr>Types of outcomes</vt:lpstr>
      <vt:lpstr>Parametric and non-parametric tests</vt:lpstr>
      <vt:lpstr>1) Continuous Outcomes</vt:lpstr>
      <vt:lpstr>2) Ordinal Outcomes</vt:lpstr>
      <vt:lpstr>3) Categorical Outcomes</vt:lpstr>
      <vt:lpstr>4) Multivariable Analysis</vt:lpstr>
      <vt:lpstr>4) Multivariable Analysis</vt:lpstr>
      <vt:lpstr>Requesting a Biostatistics Consult</vt:lpstr>
      <vt:lpstr>Requesting a Biostatistics Consult</vt:lpstr>
      <vt:lpstr>Questions?</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Communicating with  a Statistician</dc:title>
  <dc:subject/>
  <dc:creator>Anjile An</dc:creator>
  <cp:keywords/>
  <dc:description/>
  <cp:lastModifiedBy>Anjile An</cp:lastModifiedBy>
  <cp:revision>15</cp:revision>
  <cp:lastPrinted>2015-10-19T20:50:20Z</cp:lastPrinted>
  <dcterms:created xsi:type="dcterms:W3CDTF">2021-06-04T17:42:36Z</dcterms:created>
  <dcterms:modified xsi:type="dcterms:W3CDTF">2021-06-23T19:33:06Z</dcterms:modified>
  <cp:category/>
</cp:coreProperties>
</file>